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521" r:id="rId3"/>
    <p:sldId id="285" r:id="rId4"/>
    <p:sldId id="541" r:id="rId5"/>
    <p:sldId id="486" r:id="rId6"/>
    <p:sldId id="489" r:id="rId7"/>
    <p:sldId id="451" r:id="rId8"/>
    <p:sldId id="452" r:id="rId9"/>
    <p:sldId id="539" r:id="rId10"/>
    <p:sldId id="540" r:id="rId11"/>
    <p:sldId id="498" r:id="rId12"/>
    <p:sldId id="548" r:id="rId13"/>
    <p:sldId id="543" r:id="rId14"/>
    <p:sldId id="549" r:id="rId15"/>
    <p:sldId id="542" r:id="rId16"/>
    <p:sldId id="499" r:id="rId17"/>
    <p:sldId id="504" r:id="rId18"/>
    <p:sldId id="503" r:id="rId19"/>
    <p:sldId id="502" r:id="rId20"/>
    <p:sldId id="522" r:id="rId21"/>
    <p:sldId id="505" r:id="rId22"/>
    <p:sldId id="547" r:id="rId23"/>
    <p:sldId id="544" r:id="rId24"/>
    <p:sldId id="523" r:id="rId25"/>
    <p:sldId id="524" r:id="rId26"/>
    <p:sldId id="525" r:id="rId27"/>
    <p:sldId id="526" r:id="rId28"/>
    <p:sldId id="527" r:id="rId29"/>
    <p:sldId id="545" r:id="rId30"/>
    <p:sldId id="546" r:id="rId31"/>
    <p:sldId id="529" r:id="rId32"/>
    <p:sldId id="530" r:id="rId33"/>
    <p:sldId id="532" r:id="rId34"/>
    <p:sldId id="533" r:id="rId35"/>
    <p:sldId id="534" r:id="rId36"/>
    <p:sldId id="535" r:id="rId37"/>
    <p:sldId id="536" r:id="rId38"/>
    <p:sldId id="538" r:id="rId39"/>
    <p:sldId id="550" r:id="rId40"/>
    <p:sldId id="537" r:id="rId41"/>
    <p:sldId id="261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7" autoAdjust="0"/>
    <p:restoredTop sz="81165" autoAdjust="0"/>
  </p:normalViewPr>
  <p:slideViewPr>
    <p:cSldViewPr>
      <p:cViewPr varScale="1">
        <p:scale>
          <a:sx n="90" d="100"/>
          <a:sy n="90" d="100"/>
        </p:scale>
        <p:origin x="804" y="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9480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7434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4447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1808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4240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822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7124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5750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250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2538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2684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229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0248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9205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05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2940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2450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490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1525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5628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8299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3286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1806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80091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6227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09717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8584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7426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3693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1696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899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0979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018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49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9802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36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30.09.2022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9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emf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60848"/>
            <a:ext cx="12192000" cy="2592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2.05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наконец-то обсудим что-то связанное с Машинным обучением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может быть признаком?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360" y="1772816"/>
            <a:ext cx="5256584" cy="42173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92" y="2276871"/>
            <a:ext cx="6088430" cy="291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2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может быть признаком?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DB0376-347D-4078-B0A8-9F967110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97" y="170350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7" name="Picture 83">
            <a:extLst>
              <a:ext uri="{FF2B5EF4-FFF2-40B4-BE49-F238E27FC236}">
                <a16:creationId xmlns:a16="http://schemas.microsoft.com/office/drawing/2014/main" id="{7E236AB2-2A72-46C8-A3F9-F07A84B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59" y="421778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Picture 85">
            <a:extLst>
              <a:ext uri="{FF2B5EF4-FFF2-40B4-BE49-F238E27FC236}">
                <a16:creationId xmlns:a16="http://schemas.microsoft.com/office/drawing/2014/main" id="{1386DF1C-55AC-440C-86D8-A273245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779" y="3604834"/>
            <a:ext cx="1524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>
            <a:extLst>
              <a:ext uri="{FF2B5EF4-FFF2-40B4-BE49-F238E27FC236}">
                <a16:creationId xmlns:a16="http://schemas.microsoft.com/office/drawing/2014/main" id="{2430FA04-7CD9-44FA-A443-13479A5B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040" y="303884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" name="Picture 87">
            <a:extLst>
              <a:ext uri="{FF2B5EF4-FFF2-40B4-BE49-F238E27FC236}">
                <a16:creationId xmlns:a16="http://schemas.microsoft.com/office/drawing/2014/main" id="{BDE8980B-68EF-485B-A936-75735EC7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566" y="2122257"/>
            <a:ext cx="2381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>
            <a:extLst>
              <a:ext uri="{FF2B5EF4-FFF2-40B4-BE49-F238E27FC236}">
                <a16:creationId xmlns:a16="http://schemas.microsoft.com/office/drawing/2014/main" id="{D4EB3F7A-9890-4DEB-9619-B299A29A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03" y="4258132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>
            <a:extLst>
              <a:ext uri="{FF2B5EF4-FFF2-40B4-BE49-F238E27FC236}">
                <a16:creationId xmlns:a16="http://schemas.microsoft.com/office/drawing/2014/main" id="{80F33399-D383-4EE2-A1CF-EEA0D36E9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81" y="3943807"/>
            <a:ext cx="5143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>
            <a:extLst>
              <a:ext uri="{FF2B5EF4-FFF2-40B4-BE49-F238E27FC236}">
                <a16:creationId xmlns:a16="http://schemas.microsoft.com/office/drawing/2014/main" id="{246F3868-9ED8-4181-9EC7-6F9A078F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552" y="280184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95">
            <a:extLst>
              <a:ext uri="{FF2B5EF4-FFF2-40B4-BE49-F238E27FC236}">
                <a16:creationId xmlns:a16="http://schemas.microsoft.com/office/drawing/2014/main" id="{CF1F38E7-41C5-466F-8465-E23A3390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79" y="345636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>
            <a:extLst>
              <a:ext uri="{FF2B5EF4-FFF2-40B4-BE49-F238E27FC236}">
                <a16:creationId xmlns:a16="http://schemas.microsoft.com/office/drawing/2014/main" id="{86F061EE-2C0F-48E9-8759-369F3BA2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02" y="1600827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Picture 99">
            <a:extLst>
              <a:ext uri="{FF2B5EF4-FFF2-40B4-BE49-F238E27FC236}">
                <a16:creationId xmlns:a16="http://schemas.microsoft.com/office/drawing/2014/main" id="{09452E32-5E2D-4753-8D51-A57B4196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77" y="3380528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>
            <a:extLst>
              <a:ext uri="{FF2B5EF4-FFF2-40B4-BE49-F238E27FC236}">
                <a16:creationId xmlns:a16="http://schemas.microsoft.com/office/drawing/2014/main" id="{4244B354-A93A-4F45-B15E-5BA00AB8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4" y="2246082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Picture 101">
            <a:extLst>
              <a:ext uri="{FF2B5EF4-FFF2-40B4-BE49-F238E27FC236}">
                <a16:creationId xmlns:a16="http://schemas.microsoft.com/office/drawing/2014/main" id="{F48BE03C-E7A6-4EC5-A5F9-C23E3954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48" y="3541312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Picture 112">
            <a:extLst>
              <a:ext uri="{FF2B5EF4-FFF2-40B4-BE49-F238E27FC236}">
                <a16:creationId xmlns:a16="http://schemas.microsoft.com/office/drawing/2014/main" id="{22CDD443-A292-42C3-BD17-A81F08A2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391" y="2801842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Picture 114">
            <a:extLst>
              <a:ext uri="{FF2B5EF4-FFF2-40B4-BE49-F238E27FC236}">
                <a16:creationId xmlns:a16="http://schemas.microsoft.com/office/drawing/2014/main" id="{6D9B9C7C-D2A1-4C04-951D-6658D0E0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6" y="3594840"/>
            <a:ext cx="2667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9" name="Picture 115">
            <a:extLst>
              <a:ext uri="{FF2B5EF4-FFF2-40B4-BE49-F238E27FC236}">
                <a16:creationId xmlns:a16="http://schemas.microsoft.com/office/drawing/2014/main" id="{E2723B28-77CE-4277-8B65-E66496DE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454" y="256371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2" name="Picture 118">
            <a:extLst>
              <a:ext uri="{FF2B5EF4-FFF2-40B4-BE49-F238E27FC236}">
                <a16:creationId xmlns:a16="http://schemas.microsoft.com/office/drawing/2014/main" id="{88C437A3-5AEE-4DAD-9628-C72F9FD0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542" y="368532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3" name="Picture 119">
            <a:extLst>
              <a:ext uri="{FF2B5EF4-FFF2-40B4-BE49-F238E27FC236}">
                <a16:creationId xmlns:a16="http://schemas.microsoft.com/office/drawing/2014/main" id="{00538A45-A7C0-43D4-B988-E6EC5E54F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363" y="1741839"/>
            <a:ext cx="39052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gradient-descriptor.png">
            <a:extLst>
              <a:ext uri="{FF2B5EF4-FFF2-40B4-BE49-F238E27FC236}">
                <a16:creationId xmlns:a16="http://schemas.microsoft.com/office/drawing/2014/main" id="{C86515DF-7448-4CE4-9878-6B9968C90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4179" r="2513" b="15625"/>
          <a:stretch/>
        </p:blipFill>
        <p:spPr bwMode="auto">
          <a:xfrm>
            <a:off x="7651108" y="4876314"/>
            <a:ext cx="3834357" cy="16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FCD00C-A12D-42E8-BB3D-8B201F435FA2}"/>
              </a:ext>
            </a:extLst>
          </p:cNvPr>
          <p:cNvSpPr/>
          <p:nvPr/>
        </p:nvSpPr>
        <p:spPr>
          <a:xfrm>
            <a:off x="8708648" y="4330583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 (4*4*8)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6240016" y="1772816"/>
            <a:ext cx="936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-apple-system"/>
              </a:rPr>
              <a:t>SIFT</a:t>
            </a:r>
            <a:br>
              <a:rPr lang="en-US" b="1" dirty="0" smtClean="0">
                <a:solidFill>
                  <a:schemeClr val="bg1"/>
                </a:solidFill>
                <a:latin typeface="-apple-system"/>
              </a:rPr>
            </a:br>
            <a:r>
              <a:rPr lang="en-US" b="1" dirty="0" smtClean="0">
                <a:solidFill>
                  <a:schemeClr val="bg1"/>
                </a:solidFill>
                <a:latin typeface="-apple-system"/>
              </a:rPr>
              <a:t>SURF </a:t>
            </a:r>
            <a:br>
              <a:rPr lang="en-US" b="1" dirty="0" smtClean="0">
                <a:solidFill>
                  <a:schemeClr val="bg1"/>
                </a:solidFill>
                <a:latin typeface="-apple-system"/>
              </a:rPr>
            </a:br>
            <a:r>
              <a:rPr lang="en-US" b="1" dirty="0" smtClean="0">
                <a:solidFill>
                  <a:schemeClr val="bg1"/>
                </a:solidFill>
                <a:latin typeface="-apple-system"/>
              </a:rPr>
              <a:t>ORB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8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может быть признаком?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DB0376-347D-4078-B0A8-9F967110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97" y="170350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6240016" y="1772816"/>
            <a:ext cx="936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-apple-system"/>
              </a:rPr>
              <a:t>SIFT</a:t>
            </a:r>
            <a:br>
              <a:rPr lang="en-US" b="1" dirty="0" smtClean="0">
                <a:solidFill>
                  <a:schemeClr val="bg1"/>
                </a:solidFill>
                <a:latin typeface="-apple-system"/>
              </a:rPr>
            </a:br>
            <a:r>
              <a:rPr lang="en-US" b="1" dirty="0" smtClean="0">
                <a:solidFill>
                  <a:schemeClr val="bg1"/>
                </a:solidFill>
                <a:latin typeface="-apple-system"/>
              </a:rPr>
              <a:t>SURF </a:t>
            </a:r>
            <a:br>
              <a:rPr lang="en-US" b="1" dirty="0" smtClean="0">
                <a:solidFill>
                  <a:schemeClr val="bg1"/>
                </a:solidFill>
                <a:latin typeface="-apple-system"/>
              </a:rPr>
            </a:br>
            <a:r>
              <a:rPr lang="en-US" b="1" dirty="0" smtClean="0">
                <a:solidFill>
                  <a:schemeClr val="bg1"/>
                </a:solidFill>
                <a:latin typeface="-apple-system"/>
              </a:rPr>
              <a:t>ORB</a:t>
            </a:r>
            <a:endParaRPr lang="ru-RU" dirty="0"/>
          </a:p>
        </p:txBody>
      </p:sp>
      <p:pic>
        <p:nvPicPr>
          <p:cNvPr id="30" name="Picture 99">
            <a:extLst>
              <a:ext uri="{FF2B5EF4-FFF2-40B4-BE49-F238E27FC236}">
                <a16:creationId xmlns:a16="http://schemas.microsoft.com/office/drawing/2014/main" id="{09452E32-5E2D-4753-8D51-A57B4196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700808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Прямоугольник 30"/>
          <p:cNvSpPr/>
          <p:nvPr/>
        </p:nvSpPr>
        <p:spPr>
          <a:xfrm>
            <a:off x="6528048" y="3318570"/>
            <a:ext cx="51845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[ 23., 5., 1., 0., 2., 1., 6., 32.,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140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2., 0., 1., 8., 7., 7., 129.,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30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1., 1., 17., 133., 47., 10., 36</a:t>
            </a:r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.,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38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1., 0., 3., 20., 6., 11., 90.,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73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21., 3., 0., 9., 9., 1., 5.,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140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14., 2., 3., 25., 3., 1., 47.,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47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3., 2., 11., 140., 50., 18., 44.,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68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3., 6., 10., 11., 11., 16., 140.,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66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8., 0., 0., 24., 27., 1., 3.,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140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114., 49., 16., 5., 0., 0., 3.,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71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54., 67., 52., 31., 8., 3., 18.,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85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41., 52., 86., 2., 1., 2., 57.,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11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6., 1., 5., 23., 17., 3., 1</a:t>
            </a:r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.,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47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76., 29., 1., 0., 1., 2., 11.,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108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34., 28., 5., 2., 0., 0., 40., </a:t>
            </a:r>
            <a:endParaRPr lang="en-US" sz="1400" dirty="0" smtClean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 smtClean="0">
                <a:solidFill>
                  <a:srgbClr val="D5D5D5"/>
                </a:solidFill>
                <a:latin typeface="Courier New" panose="02070309020205020404" pitchFamily="49" charset="0"/>
              </a:rPr>
              <a:t>22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., 10., 13., 63., 37., 2., 0., 5.]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4911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Больше Особых Точек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38173" r="18608"/>
          <a:stretch/>
        </p:blipFill>
        <p:spPr>
          <a:xfrm>
            <a:off x="1127448" y="1628800"/>
            <a:ext cx="2094614" cy="27261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0" y="5805264"/>
            <a:ext cx="936104" cy="9361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92" y="4725144"/>
            <a:ext cx="733425" cy="7429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496" y="4437112"/>
            <a:ext cx="1246262" cy="124626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44" y="5949280"/>
            <a:ext cx="600075" cy="5905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1664" y="5517232"/>
            <a:ext cx="1106739" cy="110673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9816" y="1772816"/>
            <a:ext cx="2772942" cy="244827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3912" y="4437112"/>
            <a:ext cx="400050" cy="39052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4365104"/>
            <a:ext cx="504825" cy="50482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3832" y="4437112"/>
            <a:ext cx="314325" cy="32385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2184" y="1628800"/>
            <a:ext cx="3744416" cy="3744416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6240" y="5445224"/>
            <a:ext cx="1143113" cy="1143113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96400" y="5589240"/>
            <a:ext cx="714375" cy="71437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20536" y="5445224"/>
            <a:ext cx="914400" cy="9144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64152" y="5517232"/>
            <a:ext cx="576064" cy="5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3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Больше Особых Точек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700808"/>
            <a:ext cx="7272808" cy="484175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360" y="2564904"/>
            <a:ext cx="647700" cy="64770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264" y="2780928"/>
            <a:ext cx="581025" cy="59055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360" y="3573016"/>
            <a:ext cx="495300" cy="504825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352" y="5013176"/>
            <a:ext cx="904875" cy="89535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2504" y="4005064"/>
            <a:ext cx="400050" cy="40005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0296" y="3717032"/>
            <a:ext cx="333375" cy="33337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8568" y="4005064"/>
            <a:ext cx="571500" cy="5715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2504" y="5373216"/>
            <a:ext cx="342900" cy="3429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92544" y="1268760"/>
            <a:ext cx="1066800" cy="106680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00456" y="3068960"/>
            <a:ext cx="304800" cy="30480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84432" y="1340768"/>
            <a:ext cx="7810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и Компьютерное Зрение </a:t>
            </a: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Мешок Слов</a:t>
            </a: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Каскады</a:t>
            </a: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355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Мешок Слов (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Bag of Words)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 descr="r/dataisbeautiful - Trump vs. Biden Facebook Ad Copies Wordcloud [OC]">
            <a:extLst>
              <a:ext uri="{FF2B5EF4-FFF2-40B4-BE49-F238E27FC236}">
                <a16:creationId xmlns:a16="http://schemas.microsoft.com/office/drawing/2014/main" id="{F9B83A6E-B6A3-4588-9A2A-8ACA80CA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41" y="1723272"/>
            <a:ext cx="9808118" cy="49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3774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Делаем визуальный Словарь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821A89A7-D276-41C0-A319-25300478F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1" y="1723272"/>
            <a:ext cx="2852579" cy="28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3">
            <a:extLst>
              <a:ext uri="{FF2B5EF4-FFF2-40B4-BE49-F238E27FC236}">
                <a16:creationId xmlns:a16="http://schemas.microsoft.com/office/drawing/2014/main" id="{1A1B6EBC-4797-4E81-A768-8DE1659FE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428" y="2673312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5">
            <a:extLst>
              <a:ext uri="{FF2B5EF4-FFF2-40B4-BE49-F238E27FC236}">
                <a16:creationId xmlns:a16="http://schemas.microsoft.com/office/drawing/2014/main" id="{6C1D021F-FCF7-4800-B062-2649F41AD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784" y="3711261"/>
            <a:ext cx="1524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6">
            <a:extLst>
              <a:ext uri="{FF2B5EF4-FFF2-40B4-BE49-F238E27FC236}">
                <a16:creationId xmlns:a16="http://schemas.microsoft.com/office/drawing/2014/main" id="{E143B9DD-DBAA-465F-B5D2-493706590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618" y="2621250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7">
            <a:extLst>
              <a:ext uri="{FF2B5EF4-FFF2-40B4-BE49-F238E27FC236}">
                <a16:creationId xmlns:a16="http://schemas.microsoft.com/office/drawing/2014/main" id="{434065F1-1F51-412E-9158-A85A7C69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141" y="2404340"/>
            <a:ext cx="2381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8">
            <a:extLst>
              <a:ext uri="{FF2B5EF4-FFF2-40B4-BE49-F238E27FC236}">
                <a16:creationId xmlns:a16="http://schemas.microsoft.com/office/drawing/2014/main" id="{E71E1FC5-CD11-4C0C-ADE6-785D83C6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786" y="3271594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90">
            <a:extLst>
              <a:ext uri="{FF2B5EF4-FFF2-40B4-BE49-F238E27FC236}">
                <a16:creationId xmlns:a16="http://schemas.microsoft.com/office/drawing/2014/main" id="{1F3226D5-B92D-4372-99E3-98B9A986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19" y="3310374"/>
            <a:ext cx="5143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92">
            <a:extLst>
              <a:ext uri="{FF2B5EF4-FFF2-40B4-BE49-F238E27FC236}">
                <a16:creationId xmlns:a16="http://schemas.microsoft.com/office/drawing/2014/main" id="{0ED0A035-D96F-48DD-8899-BEE07D495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765" y="2108584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5">
            <a:extLst>
              <a:ext uri="{FF2B5EF4-FFF2-40B4-BE49-F238E27FC236}">
                <a16:creationId xmlns:a16="http://schemas.microsoft.com/office/drawing/2014/main" id="{65C29912-C021-4629-AA82-70572FCFE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84" y="356278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98">
            <a:extLst>
              <a:ext uri="{FF2B5EF4-FFF2-40B4-BE49-F238E27FC236}">
                <a16:creationId xmlns:a16="http://schemas.microsoft.com/office/drawing/2014/main" id="{53E1E760-C32A-4D61-812F-1FBB08E1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87" y="1675061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99">
            <a:extLst>
              <a:ext uri="{FF2B5EF4-FFF2-40B4-BE49-F238E27FC236}">
                <a16:creationId xmlns:a16="http://schemas.microsoft.com/office/drawing/2014/main" id="{284CE4C0-5793-42A5-9A63-CEBF7EC05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16" y="2470534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0">
            <a:extLst>
              <a:ext uri="{FF2B5EF4-FFF2-40B4-BE49-F238E27FC236}">
                <a16:creationId xmlns:a16="http://schemas.microsoft.com/office/drawing/2014/main" id="{A3BA9F76-E98C-41FE-B8C6-561B0E318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440" y="2621250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1">
            <a:extLst>
              <a:ext uri="{FF2B5EF4-FFF2-40B4-BE49-F238E27FC236}">
                <a16:creationId xmlns:a16="http://schemas.microsoft.com/office/drawing/2014/main" id="{6A7F41A1-2A7A-42FA-A9F5-E60F449D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29" y="3658404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2">
            <a:extLst>
              <a:ext uri="{FF2B5EF4-FFF2-40B4-BE49-F238E27FC236}">
                <a16:creationId xmlns:a16="http://schemas.microsoft.com/office/drawing/2014/main" id="{7EA68CAE-0181-4C2A-B952-A7989273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019" y="3955179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14">
            <a:extLst>
              <a:ext uri="{FF2B5EF4-FFF2-40B4-BE49-F238E27FC236}">
                <a16:creationId xmlns:a16="http://schemas.microsoft.com/office/drawing/2014/main" id="{07A4F7E1-B96F-4951-9924-7B721E81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7" y="3997332"/>
            <a:ext cx="2667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15">
            <a:extLst>
              <a:ext uri="{FF2B5EF4-FFF2-40B4-BE49-F238E27FC236}">
                <a16:creationId xmlns:a16="http://schemas.microsoft.com/office/drawing/2014/main" id="{7DD3EBDD-6AD0-4494-82AD-C52B77A7F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96" y="171228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18">
            <a:extLst>
              <a:ext uri="{FF2B5EF4-FFF2-40B4-BE49-F238E27FC236}">
                <a16:creationId xmlns:a16="http://schemas.microsoft.com/office/drawing/2014/main" id="{43A4DD85-F18F-4A8E-89F4-B30B0ADD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959" y="398375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19">
            <a:extLst>
              <a:ext uri="{FF2B5EF4-FFF2-40B4-BE49-F238E27FC236}">
                <a16:creationId xmlns:a16="http://schemas.microsoft.com/office/drawing/2014/main" id="{8CF59836-B8AD-49EE-9132-16009FBFA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08" y="1759913"/>
            <a:ext cx="39052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15B214-F259-43A6-B42D-5D683BD016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16280" y="2636912"/>
            <a:ext cx="3421416" cy="1512168"/>
          </a:xfrm>
          <a:prstGeom prst="rect">
            <a:avLst/>
          </a:prstGeom>
        </p:spPr>
      </p:pic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4F7BD8B2-4A73-48F7-8E69-33E99269706F}"/>
              </a:ext>
            </a:extLst>
          </p:cNvPr>
          <p:cNvSpPr/>
          <p:nvPr/>
        </p:nvSpPr>
        <p:spPr>
          <a:xfrm>
            <a:off x="-32657" y="4728020"/>
            <a:ext cx="79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sift = cv2.xfeatures2d.SIFT_create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kp_sift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des_sift = sift.detectAndCompute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EA51EBE9-6E6E-4E31-9A8E-FA109F27A1E5}"/>
              </a:ext>
            </a:extLst>
          </p:cNvPr>
          <p:cNvSpPr/>
          <p:nvPr/>
        </p:nvSpPr>
        <p:spPr>
          <a:xfrm>
            <a:off x="7464152" y="47178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pts =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p.pt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 </a:t>
            </a:r>
            <a:r>
              <a:rPr lang="en-US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kp_sift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sizes =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p.size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 </a:t>
            </a:r>
            <a:r>
              <a:rPr lang="en-US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kp_sift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7DB021A-CC2E-4108-A251-21C78941FA57}"/>
              </a:ext>
            </a:extLst>
          </p:cNvPr>
          <p:cNvSpPr/>
          <p:nvPr/>
        </p:nvSpPr>
        <p:spPr>
          <a:xfrm>
            <a:off x="-96688" y="5397914"/>
            <a:ext cx="14113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Bag=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[]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pt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size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urier New" panose="02070309020205020404" pitchFamily="49" charset="0"/>
              </a:rPr>
              <a:t>zip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pts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sizes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):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word=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-size/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):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+size/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-size/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):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+size/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),:]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Bag.append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word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12010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0" grpId="0"/>
      <p:bldP spid="81" grpId="0"/>
      <p:bldP spid="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Большой Словарь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AC0BA1B-ACA2-4D71-A62A-D6825E2E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006100"/>
            <a:ext cx="4752528" cy="402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ACCFB1F-6B66-4EF0-ADFB-CB5D36B14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764" y="1595506"/>
            <a:ext cx="4032448" cy="29318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651865A-6E91-43FB-A26D-10E0860C6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795" y="1556792"/>
            <a:ext cx="4114463" cy="2984434"/>
          </a:xfrm>
          <a:prstGeom prst="rect">
            <a:avLst/>
          </a:prstGeom>
        </p:spPr>
      </p:pic>
      <p:sp>
        <p:nvSpPr>
          <p:cNvPr id="16" name="Звезда: 5 точек 15">
            <a:extLst>
              <a:ext uri="{FF2B5EF4-FFF2-40B4-BE49-F238E27FC236}">
                <a16:creationId xmlns:a16="http://schemas.microsoft.com/office/drawing/2014/main" id="{C6F075AD-B6B9-4A6E-8D46-65DD5C61FBB4}"/>
              </a:ext>
            </a:extLst>
          </p:cNvPr>
          <p:cNvSpPr/>
          <p:nvPr/>
        </p:nvSpPr>
        <p:spPr>
          <a:xfrm>
            <a:off x="9685146" y="2188083"/>
            <a:ext cx="406768" cy="313753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Звезда: 5 точек 16">
            <a:extLst>
              <a:ext uri="{FF2B5EF4-FFF2-40B4-BE49-F238E27FC236}">
                <a16:creationId xmlns:a16="http://schemas.microsoft.com/office/drawing/2014/main" id="{48C6A1E7-439F-4559-9B9D-BB46D9C5A685}"/>
              </a:ext>
            </a:extLst>
          </p:cNvPr>
          <p:cNvSpPr/>
          <p:nvPr/>
        </p:nvSpPr>
        <p:spPr>
          <a:xfrm>
            <a:off x="7580836" y="3395097"/>
            <a:ext cx="406768" cy="313753"/>
          </a:xfrm>
          <a:prstGeom prst="star5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1CACF95-285C-4E84-96AE-14C2EF458440}"/>
              </a:ext>
            </a:extLst>
          </p:cNvPr>
          <p:cNvCxnSpPr/>
          <p:nvPr/>
        </p:nvCxnSpPr>
        <p:spPr>
          <a:xfrm>
            <a:off x="7059516" y="5853954"/>
            <a:ext cx="364995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Звезда: 5 точек 30">
            <a:extLst>
              <a:ext uri="{FF2B5EF4-FFF2-40B4-BE49-F238E27FC236}">
                <a16:creationId xmlns:a16="http://schemas.microsoft.com/office/drawing/2014/main" id="{33CDF7E0-67AD-49C7-ADB5-A82E9200D0B2}"/>
              </a:ext>
            </a:extLst>
          </p:cNvPr>
          <p:cNvSpPr/>
          <p:nvPr/>
        </p:nvSpPr>
        <p:spPr>
          <a:xfrm>
            <a:off x="7355821" y="6030040"/>
            <a:ext cx="406768" cy="313753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Звезда: 5 точек 31">
            <a:extLst>
              <a:ext uri="{FF2B5EF4-FFF2-40B4-BE49-F238E27FC236}">
                <a16:creationId xmlns:a16="http://schemas.microsoft.com/office/drawing/2014/main" id="{91DD4878-BC56-46A4-AB65-73C58EAF7ED9}"/>
              </a:ext>
            </a:extLst>
          </p:cNvPr>
          <p:cNvSpPr/>
          <p:nvPr/>
        </p:nvSpPr>
        <p:spPr>
          <a:xfrm>
            <a:off x="8112007" y="6036012"/>
            <a:ext cx="406768" cy="313753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Звезда: 5 точек 32">
            <a:extLst>
              <a:ext uri="{FF2B5EF4-FFF2-40B4-BE49-F238E27FC236}">
                <a16:creationId xmlns:a16="http://schemas.microsoft.com/office/drawing/2014/main" id="{815E8C4E-4A8E-4F1C-9E96-526CD5756AE4}"/>
              </a:ext>
            </a:extLst>
          </p:cNvPr>
          <p:cNvSpPr/>
          <p:nvPr/>
        </p:nvSpPr>
        <p:spPr>
          <a:xfrm>
            <a:off x="8760296" y="6031246"/>
            <a:ext cx="406768" cy="313753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Звезда: 5 точек 33">
            <a:extLst>
              <a:ext uri="{FF2B5EF4-FFF2-40B4-BE49-F238E27FC236}">
                <a16:creationId xmlns:a16="http://schemas.microsoft.com/office/drawing/2014/main" id="{625D70A2-919D-4BDE-9352-6A0A3B8E85BD}"/>
              </a:ext>
            </a:extLst>
          </p:cNvPr>
          <p:cNvSpPr/>
          <p:nvPr/>
        </p:nvSpPr>
        <p:spPr>
          <a:xfrm>
            <a:off x="9487156" y="6030040"/>
            <a:ext cx="406768" cy="313753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Звезда: 5 точек 34">
            <a:extLst>
              <a:ext uri="{FF2B5EF4-FFF2-40B4-BE49-F238E27FC236}">
                <a16:creationId xmlns:a16="http://schemas.microsoft.com/office/drawing/2014/main" id="{5AC056C1-0706-4085-87B1-2555E64436D9}"/>
              </a:ext>
            </a:extLst>
          </p:cNvPr>
          <p:cNvSpPr/>
          <p:nvPr/>
        </p:nvSpPr>
        <p:spPr>
          <a:xfrm>
            <a:off x="10164771" y="6012846"/>
            <a:ext cx="406768" cy="313753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C454470-8C58-496C-80BB-A23E701D355E}"/>
              </a:ext>
            </a:extLst>
          </p:cNvPr>
          <p:cNvSpPr/>
          <p:nvPr/>
        </p:nvSpPr>
        <p:spPr>
          <a:xfrm>
            <a:off x="7355821" y="4739034"/>
            <a:ext cx="406768" cy="956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4D5C4FE6-7BE1-4442-9486-81F3EB761B89}"/>
              </a:ext>
            </a:extLst>
          </p:cNvPr>
          <p:cNvSpPr/>
          <p:nvPr/>
        </p:nvSpPr>
        <p:spPr>
          <a:xfrm>
            <a:off x="8133878" y="5315100"/>
            <a:ext cx="406768" cy="359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25A20BA2-58E7-407B-86CD-A5B79F1ADFE6}"/>
              </a:ext>
            </a:extLst>
          </p:cNvPr>
          <p:cNvSpPr/>
          <p:nvPr/>
        </p:nvSpPr>
        <p:spPr>
          <a:xfrm>
            <a:off x="8825042" y="5004603"/>
            <a:ext cx="406768" cy="69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29F302B3-EF83-4479-B29C-8DD45C33D234}"/>
              </a:ext>
            </a:extLst>
          </p:cNvPr>
          <p:cNvSpPr/>
          <p:nvPr/>
        </p:nvSpPr>
        <p:spPr>
          <a:xfrm>
            <a:off x="9543587" y="5541422"/>
            <a:ext cx="406768" cy="16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972D76B-23E0-4078-86D7-328F09431D5A}"/>
              </a:ext>
            </a:extLst>
          </p:cNvPr>
          <p:cNvSpPr/>
          <p:nvPr/>
        </p:nvSpPr>
        <p:spPr>
          <a:xfrm>
            <a:off x="10190513" y="5564793"/>
            <a:ext cx="406768" cy="145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26370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Схема метода «мешок слов»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D334F0B-D34B-46A4-BDAC-8391FAE4A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192" b="79798" l="7371" r="94024">
                        <a14:foregroundMark x1="15139" y1="28283" x2="29283" y2="79293"/>
                        <a14:foregroundMark x1="56972" y1="36364" x2="48805" y2="58586"/>
                        <a14:foregroundMark x1="48805" y1="58586" x2="59562" y2="72727"/>
                        <a14:foregroundMark x1="59562" y1="72727" x2="58765" y2="54545"/>
                        <a14:foregroundMark x1="86454" y1="27778" x2="73904" y2="38384"/>
                        <a14:foregroundMark x1="73904" y1="38384" x2="76295" y2="72727"/>
                        <a14:foregroundMark x1="76295" y1="72727" x2="87251" y2="77273"/>
                        <a14:foregroundMark x1="87251" y1="77273" x2="94024" y2="51010"/>
                        <a14:foregroundMark x1="94024" y1="51010" x2="83267" y2="33838"/>
                        <a14:foregroundMark x1="83267" y1="33838" x2="81673" y2="33838"/>
                        <a14:foregroundMark x1="13147" y1="21717" x2="7371" y2="48990"/>
                        <a14:foregroundMark x1="7371" y1="48990" x2="14940" y2="71717"/>
                        <a14:foregroundMark x1="14940" y1="71717" x2="18526" y2="45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3" t="11921" r="1650" b="11948"/>
          <a:stretch/>
        </p:blipFill>
        <p:spPr bwMode="auto">
          <a:xfrm>
            <a:off x="7161430" y="1531788"/>
            <a:ext cx="4074161" cy="12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DEA3ED0D-58C3-4928-82FF-CF653F73E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t="11615" r="1924" b="8364"/>
          <a:stretch/>
        </p:blipFill>
        <p:spPr bwMode="auto">
          <a:xfrm>
            <a:off x="7166170" y="3039021"/>
            <a:ext cx="3898038" cy="998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7924650-8214-4CDE-9851-BF335C426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429" b="96786" l="8100" r="95016">
                        <a14:foregroundMark x1="21495" y1="77500" x2="21495" y2="77500"/>
                        <a14:foregroundMark x1="38941" y1="75357" x2="38941" y2="75357"/>
                        <a14:foregroundMark x1="56075" y1="77500" x2="56075" y2="77500"/>
                        <a14:foregroundMark x1="59502" y1="88571" x2="59502" y2="88571"/>
                        <a14:foregroundMark x1="80374" y1="89643" x2="80374" y2="89643"/>
                        <a14:foregroundMark x1="81931" y1="75000" x2="81931" y2="75000"/>
                        <a14:foregroundMark x1="94704" y1="80000" x2="94704" y2="80000"/>
                        <a14:foregroundMark x1="95016" y1="80000" x2="95016" y2="80000"/>
                        <a14:foregroundMark x1="78505" y1="86786" x2="78505" y2="86786"/>
                        <a14:foregroundMark x1="53271" y1="88214" x2="57632" y2="88214"/>
                        <a14:foregroundMark x1="19315" y1="85000" x2="19315" y2="85000"/>
                        <a14:foregroundMark x1="16511" y1="95000" x2="16511" y2="95000"/>
                        <a14:foregroundMark x1="21807" y1="92857" x2="21807" y2="92857"/>
                        <a14:foregroundMark x1="22741" y1="91429" x2="22741" y2="91429"/>
                        <a14:foregroundMark x1="8411" y1="79643" x2="8411" y2="79643"/>
                        <a14:foregroundMark x1="42368" y1="85357" x2="42368" y2="88214"/>
                        <a14:foregroundMark x1="37383" y1="73571" x2="39875" y2="73571"/>
                        <a14:foregroundMark x1="79128" y1="71429" x2="82555" y2="72500"/>
                        <a14:backgroundMark x1="3178" y1="79643" x2="7788" y2="92857"/>
                        <a14:backgroundMark x1="2804" y1="78571" x2="3178" y2="79643"/>
                        <a14:backgroundMark x1="38629" y1="81071" x2="38629" y2="81071"/>
                        <a14:backgroundMark x1="32087" y1="81786" x2="43925" y2="81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57" t="71097" r="6734"/>
          <a:stretch/>
        </p:blipFill>
        <p:spPr bwMode="auto">
          <a:xfrm>
            <a:off x="7608168" y="4134200"/>
            <a:ext cx="3297678" cy="99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4ACD58E5-F1CE-4E75-B6B3-9AA92B18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53" b="94237" l="5720" r="97417">
                        <a14:foregroundMark x1="7841" y1="74915" x2="7841" y2="74915"/>
                        <a14:foregroundMark x1="6734" y1="83729" x2="6734" y2="83729"/>
                        <a14:foregroundMark x1="42435" y1="57288" x2="42435" y2="57288"/>
                        <a14:foregroundMark x1="47232" y1="89831" x2="47232" y2="89831"/>
                        <a14:foregroundMark x1="52399" y1="86102" x2="52399" y2="86102"/>
                        <a14:foregroundMark x1="87362" y1="88136" x2="87362" y2="88136"/>
                        <a14:foregroundMark x1="87362" y1="67458" x2="87362" y2="67458"/>
                        <a14:foregroundMark x1="76107" y1="72542" x2="76107" y2="72542"/>
                        <a14:foregroundMark x1="93081" y1="72203" x2="93081" y2="72203"/>
                        <a14:foregroundMark x1="97509" y1="77966" x2="97509" y2="77966"/>
                        <a14:foregroundMark x1="93819" y1="84068" x2="93819" y2="84068"/>
                        <a14:foregroundMark x1="53137" y1="76610" x2="53137" y2="76610"/>
                        <a14:foregroundMark x1="47694" y1="76610" x2="47694" y2="76610"/>
                        <a14:foregroundMark x1="46218" y1="85763" x2="46218" y2="85763"/>
                        <a14:foregroundMark x1="37546" y1="67458" x2="37546" y2="67458"/>
                        <a14:foregroundMark x1="37546" y1="63051" x2="37546" y2="63051"/>
                        <a14:foregroundMark x1="61347" y1="85424" x2="61347" y2="85424"/>
                        <a14:foregroundMark x1="60055" y1="77966" x2="60055" y2="77966"/>
                        <a14:foregroundMark x1="16513" y1="87119" x2="19373" y2="86102"/>
                        <a14:foregroundMark x1="60148" y1="88475" x2="62362" y2="91186"/>
                        <a14:foregroundMark x1="41605" y1="82712" x2="42528" y2="89153"/>
                        <a14:foregroundMark x1="46771" y1="87458" x2="46587" y2="88136"/>
                        <a14:foregroundMark x1="47601" y1="85424" x2="48524" y2="90169"/>
                        <a14:foregroundMark x1="82011" y1="88475" x2="81642" y2="85424"/>
                        <a14:foregroundMark x1="94926" y1="86102" x2="94004" y2="85763"/>
                        <a14:foregroundMark x1="93635" y1="90169" x2="93081" y2="90169"/>
                        <a14:foregroundMark x1="95849" y1="90508" x2="95849" y2="90508"/>
                        <a14:foregroundMark x1="94280" y1="91186" x2="94280" y2="91186"/>
                        <a14:foregroundMark x1="93173" y1="90847" x2="93173" y2="90847"/>
                        <a14:foregroundMark x1="92620" y1="91186" x2="92620" y2="91186"/>
                        <a14:foregroundMark x1="92528" y1="91864" x2="92528" y2="91864"/>
                        <a14:foregroundMark x1="12454" y1="85763" x2="11439" y2="83729"/>
                        <a14:foregroundMark x1="25277" y1="85085" x2="26107" y2="87119"/>
                        <a14:foregroundMark x1="24262" y1="89831" x2="26292" y2="91186"/>
                        <a14:foregroundMark x1="6734" y1="93559" x2="6734" y2="93559"/>
                        <a14:foregroundMark x1="7657" y1="89492" x2="7657" y2="89492"/>
                        <a14:foregroundMark x1="74077" y1="93559" x2="75277" y2="94915"/>
                        <a14:foregroundMark x1="75369" y1="90169" x2="74815" y2="83390"/>
                        <a14:foregroundMark x1="75646" y1="90508" x2="76384" y2="94915"/>
                        <a14:foregroundMark x1="76199" y1="89153" x2="76199" y2="89153"/>
                        <a14:foregroundMark x1="75277" y1="84068" x2="75277" y2="84068"/>
                        <a14:foregroundMark x1="42712" y1="92881" x2="42712" y2="92881"/>
                        <a14:foregroundMark x1="41974" y1="92881" x2="41974" y2="92881"/>
                        <a14:foregroundMark x1="40683" y1="93559" x2="40683" y2="93559"/>
                        <a14:foregroundMark x1="42804" y1="88814" x2="42804" y2="88814"/>
                        <a14:foregroundMark x1="58948" y1="91525" x2="58948" y2="91525"/>
                        <a14:foregroundMark x1="8026" y1="94237" x2="7103" y2="86102"/>
                        <a14:foregroundMark x1="6273" y1="94237" x2="5720" y2="93559"/>
                        <a14:foregroundMark x1="23524" y1="90508" x2="23524" y2="90508"/>
                        <a14:foregroundMark x1="25646" y1="52203" x2="25646" y2="52203"/>
                        <a14:foregroundMark x1="13100" y1="19322" x2="12823" y2="71186"/>
                        <a14:foregroundMark x1="42528" y1="41017" x2="42159" y2="74237"/>
                        <a14:foregroundMark x1="42159" y1="74237" x2="42804" y2="74576"/>
                        <a14:foregroundMark x1="87085" y1="9153" x2="87085" y2="9153"/>
                        <a14:foregroundMark x1="82565" y1="85085" x2="82565" y2="85085"/>
                        <a14:foregroundMark x1="12915" y1="83390" x2="13376" y2="86780"/>
                        <a14:foregroundMark x1="14022" y1="82712" x2="14299" y2="89831"/>
                        <a14:foregroundMark x1="82011" y1="84407" x2="82472" y2="87797"/>
                        <a14:foregroundMark x1="83118" y1="91186" x2="83118" y2="91186"/>
                        <a14:foregroundMark x1="82841" y1="82373" x2="82841" y2="82373"/>
                        <a14:foregroundMark x1="83118" y1="81695" x2="83118" y2="81695"/>
                        <a14:backgroundMark x1="37362" y1="63390" x2="37362" y2="63390"/>
                        <a14:backgroundMark x1="37454" y1="62373" x2="37454" y2="62373"/>
                        <a14:backgroundMark x1="37454" y1="67458" x2="37454" y2="67458"/>
                        <a14:backgroundMark x1="49723" y1="81356" x2="49723" y2="81356"/>
                        <a14:backgroundMark x1="48339" y1="81356" x2="48339" y2="81356"/>
                        <a14:backgroundMark x1="47048" y1="81356" x2="47048" y2="81356"/>
                        <a14:backgroundMark x1="46494" y1="81695" x2="46494" y2="81695"/>
                        <a14:backgroundMark x1="11993" y1="79661" x2="11993" y2="79661"/>
                        <a14:backgroundMark x1="12269" y1="80000" x2="14114" y2="80339"/>
                        <a14:backgroundMark x1="80535" y1="79661" x2="80535" y2="79661"/>
                        <a14:backgroundMark x1="81458" y1="80000" x2="81458" y2="80000"/>
                        <a14:backgroundMark x1="81919" y1="79661" x2="81919" y2="79661"/>
                        <a14:backgroundMark x1="82565" y1="80000" x2="82565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5023166"/>
            <a:ext cx="5454212" cy="148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67EE071-88E8-4ADA-AE03-8C995FDA0C46}"/>
              </a:ext>
            </a:extLst>
          </p:cNvPr>
          <p:cNvSpPr/>
          <p:nvPr/>
        </p:nvSpPr>
        <p:spPr>
          <a:xfrm>
            <a:off x="266480" y="1573106"/>
            <a:ext cx="61175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Извлечение особенностей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Обучение “визуального словаря”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Квантуем особенности по словарю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Описываем картинку частотами «визуальных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слов»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5283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09FAC4F-9B29-4A22-85F0-904987582936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Особые Точки.  Долганов Антон Юрьевич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77470" y="1628628"/>
            <a:ext cx="115145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Особые Точки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Детекторы и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Дескрипторы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 Харриса </a:t>
            </a: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Scale-Invariant Feature Transform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Speeded-Up Robust Features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Oriented FAST and Rotated BRIEF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2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Features from Accelerated Segment Test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Binary Robust Independent Elementary Features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3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77632A5-A354-4FBB-BA23-1B5144E40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2559475"/>
            <a:ext cx="3367934" cy="209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E8B6254-E425-4DF9-8829-4C12B1645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255168"/>
            <a:ext cx="4559162" cy="334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61A6CA4-6434-42A4-A8F8-8E9711D53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44"/>
          <a:stretch/>
        </p:blipFill>
        <p:spPr bwMode="auto">
          <a:xfrm>
            <a:off x="8367348" y="1828065"/>
            <a:ext cx="3824652" cy="39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Мешок Слов (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Bag of Words)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94122F-AAB5-4302-8CC9-3DC4CBF66999}"/>
              </a:ext>
            </a:extLst>
          </p:cNvPr>
          <p:cNvSpPr/>
          <p:nvPr/>
        </p:nvSpPr>
        <p:spPr>
          <a:xfrm>
            <a:off x="551384" y="5517954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 (4*4*8)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DCB83E8-6689-49B1-87ED-566A6B99A75A}"/>
              </a:ext>
            </a:extLst>
          </p:cNvPr>
          <p:cNvSpPr/>
          <p:nvPr/>
        </p:nvSpPr>
        <p:spPr>
          <a:xfrm>
            <a:off x="4583832" y="5731634"/>
            <a:ext cx="2376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512 [4*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D96E57B-049C-46F8-B73A-725A25894BBF}"/>
              </a:ext>
            </a:extLst>
          </p:cNvPr>
          <p:cNvSpPr/>
          <p:nvPr/>
        </p:nvSpPr>
        <p:spPr>
          <a:xfrm>
            <a:off x="8979076" y="5731633"/>
            <a:ext cx="28750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2688 [21*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CDC81BEB-CE43-43B0-B5ED-3D3033C5DDD6}"/>
              </a:ext>
            </a:extLst>
          </p:cNvPr>
          <p:cNvSpPr txBox="1">
            <a:spLocks/>
          </p:cNvSpPr>
          <p:nvPr/>
        </p:nvSpPr>
        <p:spPr>
          <a:xfrm>
            <a:off x="1966869" y="1353827"/>
            <a:ext cx="787354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Сегменты и Пирамиды</a:t>
            </a:r>
          </a:p>
        </p:txBody>
      </p:sp>
    </p:spTree>
    <p:extLst>
      <p:ext uri="{BB962C8B-B14F-4D97-AF65-F5344CB8AC3E}">
        <p14:creationId xmlns:p14="http://schemas.microsoft.com/office/powerpoint/2010/main" val="24280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9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9D73BD14-9778-4B24-A47C-478E9EEB5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5" y="2132856"/>
            <a:ext cx="5445225" cy="345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B21DA2B-68FC-40BA-B30E-389448B1A58E}"/>
              </a:ext>
            </a:extLst>
          </p:cNvPr>
          <p:cNvSpPr/>
          <p:nvPr/>
        </p:nvSpPr>
        <p:spPr>
          <a:xfrm>
            <a:off x="6028153" y="2778885"/>
            <a:ext cx="649295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Соотношение размеров рамки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Дискретность сдвига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Частичное перекрытие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Множественные отклики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1139742"/>
            <a:ext cx="82089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Скользящее Окно (как в поиске по шаблону)</a:t>
            </a: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6133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0" y="1139742"/>
            <a:ext cx="892904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Развитие идей «простого» Машинного Обучения</a:t>
            </a: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B03D59-8D6A-41AA-A876-1EEECD683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12" y="1865542"/>
            <a:ext cx="10766328" cy="3861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61682-CD21-46E5-A329-1622970498B4}"/>
              </a:ext>
            </a:extLst>
          </p:cNvPr>
          <p:cNvSpPr txBox="1"/>
          <p:nvPr/>
        </p:nvSpPr>
        <p:spPr>
          <a:xfrm>
            <a:off x="1017351" y="5960734"/>
            <a:ext cx="10445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Zheng, Liang, Yi Yang, and Qi Tian. "SIFT meets CNN: A decade survey of instance retrieval."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40, no. 5 (2017): 1224-1244.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и </a:t>
            </a:r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Мешок Слов</a:t>
            </a: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Каскады</a:t>
            </a: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9774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Давайте решать конкретную задачу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55DEA52-9C94-44E1-AE09-8C4E512FA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473" y="1876174"/>
            <a:ext cx="3295051" cy="329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71DA8FC-0601-4E25-A834-70E1B9071850}"/>
              </a:ext>
            </a:extLst>
          </p:cNvPr>
          <p:cNvSpPr/>
          <p:nvPr/>
        </p:nvSpPr>
        <p:spPr>
          <a:xfrm>
            <a:off x="56928" y="1845207"/>
            <a:ext cx="97930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5000 лиц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Все фронтальные, уменьшенные до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24x24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пикселов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Все нормированы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300М отрицательных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примеров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9500 изображений без лиц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Большая изменчивость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Разные люди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Освещение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Поза лица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D42DD0-4B85-485F-B35D-4620F13E8C0C}"/>
              </a:ext>
            </a:extLst>
          </p:cNvPr>
          <p:cNvSpPr/>
          <p:nvPr/>
        </p:nvSpPr>
        <p:spPr>
          <a:xfrm>
            <a:off x="3861250" y="1498678"/>
            <a:ext cx="3373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Viola </a:t>
            </a:r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Jones 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03C2B6-3591-4D9F-B42A-B29086BCF450}"/>
              </a:ext>
            </a:extLst>
          </p:cNvPr>
          <p:cNvSpPr/>
          <p:nvPr/>
        </p:nvSpPr>
        <p:spPr>
          <a:xfrm>
            <a:off x="1908650" y="4270582"/>
            <a:ext cx="69646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На изображении в 1МП сопоставимое с количеством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пикселей число возможных положений лица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Чтобы избежать ложных обнаружений (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false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positives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ошибка 2го рода должна быть ниже 10</a:t>
            </a:r>
            <a:r>
              <a:rPr lang="ru-RU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-6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55C58-F351-4A3C-A9D6-8530C9DF74F6}"/>
              </a:ext>
            </a:extLst>
          </p:cNvPr>
          <p:cNvSpPr txBox="1"/>
          <p:nvPr/>
        </p:nvSpPr>
        <p:spPr>
          <a:xfrm>
            <a:off x="623392" y="5519512"/>
            <a:ext cx="1086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Viola, Paul, and Michael Jones. "Robust real-time object detection."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4, no. 34-47 (2001): 4.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51BE8-828C-4BFD-B88B-C10F2040DED7}"/>
              </a:ext>
            </a:extLst>
          </p:cNvPr>
          <p:cNvSpPr txBox="1"/>
          <p:nvPr/>
        </p:nvSpPr>
        <p:spPr>
          <a:xfrm>
            <a:off x="623392" y="6137663"/>
            <a:ext cx="868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Viola, Paul, and Michael J. Jones. "Robust real-time face detection." International journal of computer vision 57, no. 2 (2004): 137-154.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0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BCED3E81-6E29-4031-A5B2-A8488E4AA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602" y="1002058"/>
            <a:ext cx="82089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Детектор </a:t>
            </a:r>
            <a:r>
              <a:rPr lang="en-US" alt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Viola-Jones</a:t>
            </a:r>
            <a:endParaRPr lang="ru-RU" alt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01271AF-F4C0-46F3-A5DE-B202867D623C}"/>
              </a:ext>
            </a:extLst>
          </p:cNvPr>
          <p:cNvSpPr/>
          <p:nvPr/>
        </p:nvSpPr>
        <p:spPr>
          <a:xfrm>
            <a:off x="433871" y="1900127"/>
            <a:ext cx="117373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Основополагающий метод для поиска объектов на изображении в реальном времени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Обучение очень медленное, но поиск очень быстр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Основные идеи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Интегральные изображения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быстрого вычисления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выбора признаков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Каскад (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Attentional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cascade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быстрой отбраковки окон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 лица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77A3A8-5811-416F-B2D4-AA4B6CD4FAB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AB5D1-D9F7-4F23-851A-90126101199F}"/>
              </a:ext>
            </a:extLst>
          </p:cNvPr>
          <p:cNvSpPr txBox="1"/>
          <p:nvPr/>
        </p:nvSpPr>
        <p:spPr>
          <a:xfrm>
            <a:off x="713249" y="5483839"/>
            <a:ext cx="1086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Viola, Paul, and Michael Jones. "Robust real-time object detection."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4, no. 34-47 (2001): 4.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C4500-A839-410C-987E-D2683D82A969}"/>
              </a:ext>
            </a:extLst>
          </p:cNvPr>
          <p:cNvSpPr txBox="1"/>
          <p:nvPr/>
        </p:nvSpPr>
        <p:spPr>
          <a:xfrm>
            <a:off x="695400" y="6130170"/>
            <a:ext cx="868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Viola, Paul, and Michael J. Jones. "Robust real-time face detection." International journal of computer vision 57, no. 2 (2004): 137-154.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25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3F25285-9EDF-4163-A6B3-55BCA5248825}"/>
                  </a:ext>
                </a:extLst>
              </p:cNvPr>
              <p:cNvSpPr/>
              <p:nvPr/>
            </p:nvSpPr>
            <p:spPr>
              <a:xfrm>
                <a:off x="479376" y="2351517"/>
                <a:ext cx="5832648" cy="273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“Прямоугольные фильтры”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(сложная вариация признаков Хаара)</a:t>
                </a:r>
              </a:p>
              <a:p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Численно: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(Что попало в </m:t>
                      </m:r>
                      <m:r>
                        <a:rPr lang="ru-RU" sz="2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Белую зону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– 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(Что попало в Черную зону)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3F25285-9EDF-4163-A6B3-55BCA5248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351517"/>
                <a:ext cx="5832648" cy="2739211"/>
              </a:xfrm>
              <a:prstGeom prst="rect">
                <a:avLst/>
              </a:prstGeom>
              <a:blipFill>
                <a:blip r:embed="rId4"/>
                <a:stretch>
                  <a:fillRect l="-1674" t="-17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EED1943-0D09-44CB-9E47-B5883A47211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1F02E35-8D6B-4864-815B-A78D972D81EF}"/>
              </a:ext>
            </a:extLst>
          </p:cNvPr>
          <p:cNvSpPr/>
          <p:nvPr/>
        </p:nvSpPr>
        <p:spPr>
          <a:xfrm>
            <a:off x="7392144" y="1916833"/>
            <a:ext cx="1800200" cy="18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46C03357-8EF4-4B5B-896D-C67B3298B4C5}"/>
              </a:ext>
            </a:extLst>
          </p:cNvPr>
          <p:cNvSpPr/>
          <p:nvPr/>
        </p:nvSpPr>
        <p:spPr>
          <a:xfrm>
            <a:off x="8322912" y="1916833"/>
            <a:ext cx="869432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58B77C1-28F2-4101-B279-01F320545FFE}"/>
              </a:ext>
            </a:extLst>
          </p:cNvPr>
          <p:cNvSpPr/>
          <p:nvPr/>
        </p:nvSpPr>
        <p:spPr>
          <a:xfrm rot="16200000">
            <a:off x="10122912" y="1930431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8894B85F-EC7F-4E96-BEF4-518313EB9539}"/>
              </a:ext>
            </a:extLst>
          </p:cNvPr>
          <p:cNvSpPr/>
          <p:nvPr/>
        </p:nvSpPr>
        <p:spPr>
          <a:xfrm rot="16200000">
            <a:off x="10572912" y="1494757"/>
            <a:ext cx="900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EB22420-8127-4D04-BCAF-26B4825B1B35}"/>
              </a:ext>
            </a:extLst>
          </p:cNvPr>
          <p:cNvSpPr/>
          <p:nvPr/>
        </p:nvSpPr>
        <p:spPr>
          <a:xfrm>
            <a:off x="7104112" y="4725144"/>
            <a:ext cx="2700000" cy="9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47DA4204-F686-4C76-BE08-419E39A2CB0F}"/>
              </a:ext>
            </a:extLst>
          </p:cNvPr>
          <p:cNvSpPr/>
          <p:nvPr/>
        </p:nvSpPr>
        <p:spPr>
          <a:xfrm>
            <a:off x="8004112" y="4725144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59AE0BCB-116A-4CE8-AF77-E548FFA732F1}"/>
              </a:ext>
            </a:extLst>
          </p:cNvPr>
          <p:cNvSpPr/>
          <p:nvPr/>
        </p:nvSpPr>
        <p:spPr>
          <a:xfrm>
            <a:off x="10122912" y="4184930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9BA398B-C63E-4143-92A6-927932680BBD}"/>
              </a:ext>
            </a:extLst>
          </p:cNvPr>
          <p:cNvSpPr/>
          <p:nvPr/>
        </p:nvSpPr>
        <p:spPr>
          <a:xfrm>
            <a:off x="11023895" y="5085184"/>
            <a:ext cx="900000" cy="88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D0AB555-4056-4218-99D1-EF717ACAD6E6}"/>
              </a:ext>
            </a:extLst>
          </p:cNvPr>
          <p:cNvSpPr/>
          <p:nvPr/>
        </p:nvSpPr>
        <p:spPr>
          <a:xfrm>
            <a:off x="10122912" y="4149080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2" name="Таблица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857058"/>
              </p:ext>
            </p:extLst>
          </p:nvPr>
        </p:nvGraphicFramePr>
        <p:xfrm>
          <a:off x="10128448" y="4149080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 smtClean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1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2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p:graphicFrame>
        <p:nvGraphicFramePr>
          <p:cNvPr id="53" name="Таблица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94452"/>
              </p:ext>
            </p:extLst>
          </p:nvPr>
        </p:nvGraphicFramePr>
        <p:xfrm>
          <a:off x="10128448" y="1916832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kern="1200" dirty="0" smtClean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1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kern="1200" dirty="0" smtClean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2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3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4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p:graphicFrame>
        <p:nvGraphicFramePr>
          <p:cNvPr id="54" name="Таблица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91015"/>
              </p:ext>
            </p:extLst>
          </p:nvPr>
        </p:nvGraphicFramePr>
        <p:xfrm>
          <a:off x="7392144" y="1916832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 smtClean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7248128" y="3717032"/>
                <a:ext cx="21627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3717032"/>
                <a:ext cx="21627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9912424" y="3645024"/>
                <a:ext cx="23791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3645024"/>
                <a:ext cx="237917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10017520" y="5949280"/>
                <a:ext cx="20730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520" y="5949280"/>
                <a:ext cx="207300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/>
      <p:bldP spid="56" grpId="0"/>
      <p:bldP spid="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Интегральное изображение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https://www.mathworks.com/help/images/integral_image_b.png">
            <a:extLst>
              <a:ext uri="{FF2B5EF4-FFF2-40B4-BE49-F238E27FC236}">
                <a16:creationId xmlns:a16="http://schemas.microsoft.com/office/drawing/2014/main" id="{8BAC54A0-28C0-463D-B5ED-F673CB9B1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15" y="1897166"/>
            <a:ext cx="5892970" cy="35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59DC85-B99F-465A-AF0F-2EEEC1375CE1}"/>
              </a:ext>
            </a:extLst>
          </p:cNvPr>
          <p:cNvSpPr txBox="1"/>
          <p:nvPr/>
        </p:nvSpPr>
        <p:spPr>
          <a:xfrm>
            <a:off x="2279576" y="4077072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75D91-3B67-40B5-AEC1-0073F9C14F42}"/>
              </a:ext>
            </a:extLst>
          </p:cNvPr>
          <p:cNvSpPr txBox="1"/>
          <p:nvPr/>
        </p:nvSpPr>
        <p:spPr>
          <a:xfrm>
            <a:off x="5231904" y="4005064"/>
            <a:ext cx="36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C85FAF-C3D3-49B5-9338-2B63885F9564}"/>
              </a:ext>
            </a:extLst>
          </p:cNvPr>
          <p:cNvSpPr txBox="1"/>
          <p:nvPr/>
        </p:nvSpPr>
        <p:spPr>
          <a:xfrm>
            <a:off x="2296224" y="3148850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endParaRPr lang="ru-RU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72464-D4C3-4284-BEE0-E1C11285004A}"/>
              </a:ext>
            </a:extLst>
          </p:cNvPr>
          <p:cNvSpPr txBox="1"/>
          <p:nvPr/>
        </p:nvSpPr>
        <p:spPr>
          <a:xfrm>
            <a:off x="5231904" y="2996952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endParaRPr lang="ru-RU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C734A1-A997-41CD-9149-3ADF1E9CD008}"/>
              </a:ext>
            </a:extLst>
          </p:cNvPr>
          <p:cNvSpPr txBox="1"/>
          <p:nvPr/>
        </p:nvSpPr>
        <p:spPr>
          <a:xfrm>
            <a:off x="1271464" y="3140968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endParaRPr lang="ru-RU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47A6D6-4746-40D6-BDE7-BDE22D87427B}"/>
              </a:ext>
            </a:extLst>
          </p:cNvPr>
          <p:cNvSpPr txBox="1"/>
          <p:nvPr/>
        </p:nvSpPr>
        <p:spPr>
          <a:xfrm>
            <a:off x="4223792" y="2996952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endParaRPr lang="ru-RU" sz="3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587F7-8650-461F-8CE9-8816F62222F1}"/>
              </a:ext>
            </a:extLst>
          </p:cNvPr>
          <p:cNvSpPr txBox="1"/>
          <p:nvPr/>
        </p:nvSpPr>
        <p:spPr>
          <a:xfrm>
            <a:off x="1271464" y="4077072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</a:t>
            </a:r>
            <a:endParaRPr lang="ru-RU" sz="3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C3B677-9E78-4266-AD38-D24E23ED6638}"/>
              </a:ext>
            </a:extLst>
          </p:cNvPr>
          <p:cNvSpPr txBox="1"/>
          <p:nvPr/>
        </p:nvSpPr>
        <p:spPr>
          <a:xfrm>
            <a:off x="4223792" y="4005064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</a:t>
            </a:r>
            <a:endParaRPr lang="ru-RU" sz="3600" b="1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3716924" y="5570290"/>
            <a:ext cx="22333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 – B + C - D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3B543E4-56DE-4592-B634-536742E8FB6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A5011-5D2B-4A0B-8534-1FE2546EF3FC}"/>
              </a:ext>
            </a:extLst>
          </p:cNvPr>
          <p:cNvSpPr txBox="1"/>
          <p:nvPr/>
        </p:nvSpPr>
        <p:spPr>
          <a:xfrm>
            <a:off x="7467078" y="2585490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02241E-62D3-4AA8-B4C1-E168D420848F}"/>
              </a:ext>
            </a:extLst>
          </p:cNvPr>
          <p:cNvSpPr txBox="1"/>
          <p:nvPr/>
        </p:nvSpPr>
        <p:spPr>
          <a:xfrm>
            <a:off x="10137367" y="2585490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7E4AC72-2375-412C-BE66-D0342BA31BE9}"/>
              </a:ext>
            </a:extLst>
          </p:cNvPr>
          <p:cNvSpPr/>
          <p:nvPr/>
        </p:nvSpPr>
        <p:spPr>
          <a:xfrm rot="16200000">
            <a:off x="8167909" y="2996952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814ACCD-E5CA-4A4B-BABC-C3C930D4E984}"/>
              </a:ext>
            </a:extLst>
          </p:cNvPr>
          <p:cNvSpPr/>
          <p:nvPr/>
        </p:nvSpPr>
        <p:spPr>
          <a:xfrm rot="16200000">
            <a:off x="8617909" y="2546952"/>
            <a:ext cx="900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767408" y="5949280"/>
            <a:ext cx="2441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3+2+5+4 = 14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3647728" y="6021288"/>
            <a:ext cx="3114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46-22+10-20 = 14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6" grpId="0"/>
      <p:bldP spid="28" grpId="0"/>
      <p:bldP spid="29" grpId="0"/>
      <p:bldP spid="30" grpId="0" animBg="1"/>
      <p:bldP spid="31" grpId="0" animBg="1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признаков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D44E8A40-7BD0-42E4-ADD8-B72CDD87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 t="5705" b="12557"/>
          <a:stretch/>
        </p:blipFill>
        <p:spPr bwMode="auto">
          <a:xfrm>
            <a:off x="829518" y="2208732"/>
            <a:ext cx="7292842" cy="43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D7E7ADD-5320-49CC-8F95-BC37BB9668E1}"/>
              </a:ext>
            </a:extLst>
          </p:cNvPr>
          <p:cNvSpPr/>
          <p:nvPr/>
        </p:nvSpPr>
        <p:spPr>
          <a:xfrm>
            <a:off x="829518" y="1500846"/>
            <a:ext cx="7024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окна поиска 24x24 пиксела, число возможных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прямоугольных признаков достигает ~160,000!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B65DE50-0409-458C-AD66-9E07E7CED7B8}"/>
              </a:ext>
            </a:extLst>
          </p:cNvPr>
          <p:cNvSpPr/>
          <p:nvPr/>
        </p:nvSpPr>
        <p:spPr>
          <a:xfrm>
            <a:off x="8701322" y="3400602"/>
            <a:ext cx="2278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162,336 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B025A90-9EC9-4377-B036-AE6228D7FC1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9148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42" y="596276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AdaBoost: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Adaptive Boosting</a:t>
            </a:r>
            <a:endParaRPr lang="ru-R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B7D9F6A-A4B4-4512-A935-CBE9AAA02B35}"/>
                  </a:ext>
                </a:extLst>
              </p:cNvPr>
              <p:cNvSpPr/>
              <p:nvPr/>
            </p:nvSpPr>
            <p:spPr>
              <a:xfrm>
                <a:off x="817211" y="1489376"/>
                <a:ext cx="4811914" cy="622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B7D9F6A-A4B4-4512-A935-CBE9AAA02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11" y="1489376"/>
                <a:ext cx="4811914" cy="622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17ADFB9C-6F02-40A0-A80A-9DFFAC5B57E3}"/>
                  </a:ext>
                </a:extLst>
              </p:cNvPr>
              <p:cNvSpPr/>
              <p:nvPr/>
            </p:nvSpPr>
            <p:spPr>
              <a:xfrm>
                <a:off x="5814251" y="1445261"/>
                <a:ext cx="179596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:(−1,1)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17ADFB9C-6F02-40A0-A80A-9DFFAC5B5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251" y="1445261"/>
                <a:ext cx="1795960" cy="584775"/>
              </a:xfrm>
              <a:prstGeom prst="rect">
                <a:avLst/>
              </a:prstGeom>
              <a:blipFill>
                <a:blip r:embed="rId5"/>
                <a:stretch>
                  <a:fillRect r="-56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F114DB95-2D7E-452E-8CB1-4DED72D68A07}"/>
              </a:ext>
            </a:extLst>
          </p:cNvPr>
          <p:cNvGrpSpPr/>
          <p:nvPr/>
        </p:nvGrpSpPr>
        <p:grpSpPr>
          <a:xfrm>
            <a:off x="9142897" y="2019665"/>
            <a:ext cx="2728153" cy="2128731"/>
            <a:chOff x="5076056" y="1738122"/>
            <a:chExt cx="1570527" cy="1161693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C67FED3F-61C8-4B17-8794-C3CE2849B459}"/>
                </a:ext>
              </a:extLst>
            </p:cNvPr>
            <p:cNvSpPr/>
            <p:nvPr/>
          </p:nvSpPr>
          <p:spPr>
            <a:xfrm>
              <a:off x="5562140" y="1738122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54563F57-D559-4D6D-ACF6-0E69DF8F6A2C}"/>
                </a:ext>
              </a:extLst>
            </p:cNvPr>
            <p:cNvSpPr/>
            <p:nvPr/>
          </p:nvSpPr>
          <p:spPr>
            <a:xfrm>
              <a:off x="5076056" y="223873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223484B0-C25E-46C2-B3A5-24102BD793B0}"/>
                </a:ext>
              </a:extLst>
            </p:cNvPr>
            <p:cNvSpPr/>
            <p:nvPr/>
          </p:nvSpPr>
          <p:spPr>
            <a:xfrm>
              <a:off x="5901917" y="177281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F49A4343-AC61-4CAD-8B95-35F494025081}"/>
                </a:ext>
              </a:extLst>
            </p:cNvPr>
            <p:cNvSpPr/>
            <p:nvPr/>
          </p:nvSpPr>
          <p:spPr>
            <a:xfrm rot="6602461" flipH="1">
              <a:off x="6418835" y="179648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BCEC11E5-1C0A-41DA-A525-C8E91114CBD4}"/>
                </a:ext>
              </a:extLst>
            </p:cNvPr>
            <p:cNvSpPr/>
            <p:nvPr/>
          </p:nvSpPr>
          <p:spPr>
            <a:xfrm rot="6602461" flipH="1">
              <a:off x="6466583" y="26233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59A4EBC-B863-4BD2-8BE4-D2D0FDE909C4}"/>
                </a:ext>
              </a:extLst>
            </p:cNvPr>
            <p:cNvSpPr/>
            <p:nvPr/>
          </p:nvSpPr>
          <p:spPr>
            <a:xfrm rot="17671915" flipH="1">
              <a:off x="5501319" y="236737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3887CEF-B714-46B1-85F8-A63A56559F30}"/>
                </a:ext>
              </a:extLst>
            </p:cNvPr>
            <p:cNvSpPr/>
            <p:nvPr/>
          </p:nvSpPr>
          <p:spPr>
            <a:xfrm rot="17671915" flipH="1">
              <a:off x="5861384" y="2276939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2FD9BEDA-D432-4FA1-AF72-FCF1BF20C114}"/>
                </a:ext>
              </a:extLst>
            </p:cNvPr>
            <p:cNvSpPr/>
            <p:nvPr/>
          </p:nvSpPr>
          <p:spPr>
            <a:xfrm rot="17671915" flipH="1">
              <a:off x="5441596" y="271981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D27AF03C-11FA-4061-A28F-572FAF2A811C}"/>
                </a:ext>
              </a:extLst>
            </p:cNvPr>
            <p:cNvSpPr/>
            <p:nvPr/>
          </p:nvSpPr>
          <p:spPr>
            <a:xfrm>
              <a:off x="6134511" y="2045977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8A18C9B0-AD76-448C-B2DC-525823AFAC76}"/>
                </a:ext>
              </a:extLst>
            </p:cNvPr>
            <p:cNvSpPr/>
            <p:nvPr/>
          </p:nvSpPr>
          <p:spPr>
            <a:xfrm>
              <a:off x="5076056" y="268348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E75F22B6-5BFF-4B3F-99B9-177B67A98137}"/>
                  </a:ext>
                </a:extLst>
              </p:cNvPr>
              <p:cNvSpPr/>
              <p:nvPr/>
            </p:nvSpPr>
            <p:spPr>
              <a:xfrm>
                <a:off x="904371" y="2096879"/>
                <a:ext cx="57780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Зададим начальные веса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IBM Plex Mono" panose="020B0509050203000203" pitchFamily="49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1×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E75F22B6-5BFF-4B3F-99B9-177B67A98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71" y="2096879"/>
                <a:ext cx="5778051" cy="461665"/>
              </a:xfrm>
              <a:prstGeom prst="rect">
                <a:avLst/>
              </a:prstGeom>
              <a:blipFill>
                <a:blip r:embed="rId6"/>
                <a:stretch>
                  <a:fillRect l="-1582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261513D6-BF08-4706-A8EE-21914ED5EA62}"/>
                  </a:ext>
                </a:extLst>
              </p:cNvPr>
              <p:cNvSpPr/>
              <p:nvPr/>
            </p:nvSpPr>
            <p:spPr>
              <a:xfrm>
                <a:off x="929126" y="2537561"/>
                <a:ext cx="7659072" cy="615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Пусть веса будут равны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261513D6-BF08-4706-A8EE-21914ED5E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26" y="2537561"/>
                <a:ext cx="7659072" cy="615874"/>
              </a:xfrm>
              <a:prstGeom prst="rect">
                <a:avLst/>
              </a:prstGeom>
              <a:blipFill>
                <a:blip r:embed="rId7"/>
                <a:stretch>
                  <a:fillRect l="-1193" b="-6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104C42D6-816F-4447-9779-B8BF8101E78F}"/>
                  </a:ext>
                </a:extLst>
              </p:cNvPr>
              <p:cNvSpPr/>
              <p:nvPr/>
            </p:nvSpPr>
            <p:spPr>
              <a:xfrm>
                <a:off x="6803513" y="2070363"/>
                <a:ext cx="2292254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104C42D6-816F-4447-9779-B8BF8101E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13" y="2070363"/>
                <a:ext cx="2292254" cy="462947"/>
              </a:xfrm>
              <a:prstGeom prst="rect">
                <a:avLst/>
              </a:prstGeom>
              <a:blipFill>
                <a:blip r:embed="rId8"/>
                <a:stretch>
                  <a:fillRect l="-20479" t="-130263" b="-19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BEA3A327-5178-4BB2-8753-DA0BCA51B4F6}"/>
                  </a:ext>
                </a:extLst>
              </p:cNvPr>
              <p:cNvSpPr/>
              <p:nvPr/>
            </p:nvSpPr>
            <p:spPr>
              <a:xfrm>
                <a:off x="1705044" y="2954237"/>
                <a:ext cx="670017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простой классификатор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Порог по одному параметру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вертикальный или горизонтальный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BEA3A327-5178-4BB2-8753-DA0BCA51B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44" y="2954237"/>
                <a:ext cx="6700175" cy="1200329"/>
              </a:xfrm>
              <a:prstGeom prst="rect">
                <a:avLst/>
              </a:prstGeom>
              <a:blipFill>
                <a:blip r:embed="rId9"/>
                <a:stretch>
                  <a:fillRect l="-1456" t="-4569" b="-10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BB265055-5614-478D-B41B-D16057382085}"/>
              </a:ext>
            </a:extLst>
          </p:cNvPr>
          <p:cNvSpPr/>
          <p:nvPr/>
        </p:nvSpPr>
        <p:spPr>
          <a:xfrm>
            <a:off x="762728" y="4505632"/>
            <a:ext cx="3901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t in range (T):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AFE5810E-67D9-484A-9BD5-E54039CFCBE6}"/>
                  </a:ext>
                </a:extLst>
              </p:cNvPr>
              <p:cNvSpPr/>
              <p:nvPr/>
            </p:nvSpPr>
            <p:spPr>
              <a:xfrm>
                <a:off x="1381891" y="5012514"/>
                <a:ext cx="7101944" cy="503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найти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такой что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AFE5810E-67D9-484A-9BD5-E54039CFC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91" y="5012514"/>
                <a:ext cx="7101944" cy="503792"/>
              </a:xfrm>
              <a:prstGeom prst="rect">
                <a:avLst/>
              </a:prstGeom>
              <a:blipFill>
                <a:blip r:embed="rId10"/>
                <a:stretch>
                  <a:fillRect l="-1373" t="-118072" b="-1710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EF5F950-DF69-4E0D-A7C0-FE0292C853CE}"/>
                  </a:ext>
                </a:extLst>
              </p:cNvPr>
              <p:cNvSpPr txBox="1"/>
              <p:nvPr/>
            </p:nvSpPr>
            <p:spPr>
              <a:xfrm>
                <a:off x="8577087" y="5003410"/>
                <a:ext cx="1695708" cy="425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EF5F950-DF69-4E0D-A7C0-FE0292C85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087" y="5003410"/>
                <a:ext cx="1695708" cy="4255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0CDAE2BF-FB44-488F-9715-87DC11303EF7}"/>
                  </a:ext>
                </a:extLst>
              </p:cNvPr>
              <p:cNvSpPr/>
              <p:nvPr/>
            </p:nvSpPr>
            <p:spPr>
              <a:xfrm>
                <a:off x="1375981" y="5550787"/>
                <a:ext cx="723625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добавить в решение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endPara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0CDAE2BF-FB44-488F-9715-87DC11303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81" y="5550787"/>
                <a:ext cx="7236259" cy="461665"/>
              </a:xfrm>
              <a:prstGeom prst="rect">
                <a:avLst/>
              </a:prstGeom>
              <a:blipFill>
                <a:blip r:embed="rId12"/>
                <a:stretch>
                  <a:fillRect l="-1348" t="-12000" b="-29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88D70AA1-017D-4F2C-92EB-F8C051AF8C02}"/>
                  </a:ext>
                </a:extLst>
              </p:cNvPr>
              <p:cNvSpPr/>
              <p:nvPr/>
            </p:nvSpPr>
            <p:spPr>
              <a:xfrm>
                <a:off x="8577087" y="5424173"/>
                <a:ext cx="3054681" cy="681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ru-RU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l-G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l-GR" sz="2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88D70AA1-017D-4F2C-92EB-F8C051AF8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087" y="5424173"/>
                <a:ext cx="3054681" cy="6815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6EBAE85E-6933-4CE1-B737-BA562AF71576}"/>
                  </a:ext>
                </a:extLst>
              </p:cNvPr>
              <p:cNvSpPr/>
              <p:nvPr/>
            </p:nvSpPr>
            <p:spPr>
              <a:xfrm>
                <a:off x="1369200" y="6077014"/>
                <a:ext cx="7162195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обновить веса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sSub>
                          <m:sSubPr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 baseline="-25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ru-RU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6EBAE85E-6933-4CE1-B737-BA562AF71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200" y="6077014"/>
                <a:ext cx="7162195" cy="486672"/>
              </a:xfrm>
              <a:prstGeom prst="rect">
                <a:avLst/>
              </a:prstGeom>
              <a:blipFill>
                <a:blip r:embed="rId14"/>
                <a:stretch>
                  <a:fillRect l="-1362" t="-6250" b="-2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3FF8179E-6D06-4617-8E7A-47A66C778BBA}"/>
                  </a:ext>
                </a:extLst>
              </p:cNvPr>
              <p:cNvSpPr/>
              <p:nvPr/>
            </p:nvSpPr>
            <p:spPr>
              <a:xfrm>
                <a:off x="8588198" y="6048396"/>
                <a:ext cx="2569980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3FF8179E-6D06-4617-8E7A-47A66C778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198" y="6048396"/>
                <a:ext cx="2569980" cy="462947"/>
              </a:xfrm>
              <a:prstGeom prst="rect">
                <a:avLst/>
              </a:prstGeom>
              <a:blipFill>
                <a:blip r:embed="rId15"/>
                <a:stretch>
                  <a:fillRect l="-18527" t="-130263" b="-19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ECD805E8-5FC6-4F51-AAC2-DE89C303777C}"/>
              </a:ext>
            </a:extLst>
          </p:cNvPr>
          <p:cNvCxnSpPr>
            <a:cxnSpLocks/>
          </p:cNvCxnSpPr>
          <p:nvPr/>
        </p:nvCxnSpPr>
        <p:spPr>
          <a:xfrm>
            <a:off x="8994309" y="1854590"/>
            <a:ext cx="20725" cy="22562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>
            <a:extLst>
              <a:ext uri="{FF2B5EF4-FFF2-40B4-BE49-F238E27FC236}">
                <a16:creationId xmlns:a16="http://schemas.microsoft.com/office/drawing/2014/main" id="{6B432A60-D1FB-4544-B7A2-BF25ED30D767}"/>
              </a:ext>
            </a:extLst>
          </p:cNvPr>
          <p:cNvCxnSpPr>
            <a:cxnSpLocks/>
          </p:cNvCxnSpPr>
          <p:nvPr/>
        </p:nvCxnSpPr>
        <p:spPr>
          <a:xfrm flipH="1">
            <a:off x="9142897" y="1854590"/>
            <a:ext cx="258441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C0B0B4E1-D642-4B07-AAC1-968E10DA4D9E}"/>
                  </a:ext>
                </a:extLst>
              </p:cNvPr>
              <p:cNvSpPr/>
              <p:nvPr/>
            </p:nvSpPr>
            <p:spPr>
              <a:xfrm>
                <a:off x="921746" y="4023886"/>
                <a:ext cx="74298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комбинированное решение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C0B0B4E1-D642-4B07-AAC1-968E10DA4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46" y="4023886"/>
                <a:ext cx="7429871" cy="461665"/>
              </a:xfrm>
              <a:prstGeom prst="rect">
                <a:avLst/>
              </a:prstGeom>
              <a:blipFill>
                <a:blip r:embed="rId16"/>
                <a:stretch>
                  <a:fillRect l="-164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79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23216 0.00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-0.00104 0.3289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5" grpId="0"/>
      <p:bldP spid="36" grpId="0"/>
      <p:bldP spid="69" grpId="0"/>
      <p:bldP spid="70" grpId="0"/>
      <p:bldP spid="72" grpId="0"/>
      <p:bldP spid="73" grpId="0"/>
      <p:bldP spid="74" grpId="0"/>
      <p:bldP spid="76" grpId="0"/>
      <p:bldP spid="77" grpId="0"/>
      <p:bldP spid="78" grpId="0"/>
      <p:bldP spid="79" grpId="0"/>
      <p:bldP spid="80" grpId="0"/>
      <p:bldP spid="81" grpId="0"/>
      <p:bldP spid="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и Компьютерное Зрение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Мешок Слов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Каскады</a:t>
            </a: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01" y="849809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AdaBoost: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  <a:endParaRPr lang="ru-RU" sz="3200" dirty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E6FDA60-C86D-4CCA-974A-F486A6B8FD75}"/>
              </a:ext>
            </a:extLst>
          </p:cNvPr>
          <p:cNvSpPr/>
          <p:nvPr/>
        </p:nvSpPr>
        <p:spPr>
          <a:xfrm>
            <a:off x="3373484" y="5153397"/>
            <a:ext cx="948381" cy="5180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28F77399-FA73-4E11-B4D5-173047224FFB}"/>
              </a:ext>
            </a:extLst>
          </p:cNvPr>
          <p:cNvSpPr/>
          <p:nvPr/>
        </p:nvSpPr>
        <p:spPr>
          <a:xfrm>
            <a:off x="3392633" y="5698196"/>
            <a:ext cx="948381" cy="7618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892EA94B-DC7F-4CEB-B06F-DEF1883B117F}"/>
              </a:ext>
            </a:extLst>
          </p:cNvPr>
          <p:cNvSpPr/>
          <p:nvPr/>
        </p:nvSpPr>
        <p:spPr>
          <a:xfrm>
            <a:off x="4349283" y="5164343"/>
            <a:ext cx="283992" cy="12822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E8F6EA4B-D647-47F4-8FD4-11D48CD11B38}"/>
              </a:ext>
            </a:extLst>
          </p:cNvPr>
          <p:cNvSpPr/>
          <p:nvPr/>
        </p:nvSpPr>
        <p:spPr>
          <a:xfrm rot="5400000">
            <a:off x="2547514" y="5618416"/>
            <a:ext cx="1313228" cy="3700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2475FE20-B2FC-4814-84E6-500AAE4169BF}"/>
              </a:ext>
            </a:extLst>
          </p:cNvPr>
          <p:cNvGrpSpPr/>
          <p:nvPr/>
        </p:nvGrpSpPr>
        <p:grpSpPr>
          <a:xfrm>
            <a:off x="7975966" y="2116952"/>
            <a:ext cx="3086871" cy="2201707"/>
            <a:chOff x="7405686" y="4947798"/>
            <a:chExt cx="1618824" cy="1348819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0738B6EA-4AC7-4362-AAC3-194D58EDFDD8}"/>
                </a:ext>
              </a:extLst>
            </p:cNvPr>
            <p:cNvSpPr/>
            <p:nvPr/>
          </p:nvSpPr>
          <p:spPr>
            <a:xfrm>
              <a:off x="7405686" y="5470085"/>
              <a:ext cx="1618824" cy="8265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83FEC6BA-B749-476F-879D-577CD2648504}"/>
                </a:ext>
              </a:extLst>
            </p:cNvPr>
            <p:cNvSpPr/>
            <p:nvPr/>
          </p:nvSpPr>
          <p:spPr>
            <a:xfrm>
              <a:off x="7405686" y="4947798"/>
              <a:ext cx="1618824" cy="518096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FEA932D3-27DD-4967-ACA4-D0D20A0E1A66}"/>
              </a:ext>
            </a:extLst>
          </p:cNvPr>
          <p:cNvGrpSpPr/>
          <p:nvPr/>
        </p:nvGrpSpPr>
        <p:grpSpPr>
          <a:xfrm>
            <a:off x="3120757" y="5249794"/>
            <a:ext cx="1506408" cy="1114265"/>
            <a:chOff x="5076056" y="1738122"/>
            <a:chExt cx="1570527" cy="1161693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C605F3B3-4A1F-4B8B-ABB3-DF5A42A1CC96}"/>
                </a:ext>
              </a:extLst>
            </p:cNvPr>
            <p:cNvSpPr/>
            <p:nvPr/>
          </p:nvSpPr>
          <p:spPr>
            <a:xfrm>
              <a:off x="5562140" y="1738122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C4B9069-CE4F-45C3-BA11-410202C32CAA}"/>
                </a:ext>
              </a:extLst>
            </p:cNvPr>
            <p:cNvSpPr/>
            <p:nvPr/>
          </p:nvSpPr>
          <p:spPr>
            <a:xfrm>
              <a:off x="5076056" y="2238739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20895065-E115-4486-B769-4E7502104614}"/>
                </a:ext>
              </a:extLst>
            </p:cNvPr>
            <p:cNvSpPr/>
            <p:nvPr/>
          </p:nvSpPr>
          <p:spPr>
            <a:xfrm>
              <a:off x="5901917" y="177281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ECD75BDB-0052-465B-AF43-452486EB750B}"/>
                </a:ext>
              </a:extLst>
            </p:cNvPr>
            <p:cNvSpPr/>
            <p:nvPr/>
          </p:nvSpPr>
          <p:spPr>
            <a:xfrm rot="6602461" flipH="1">
              <a:off x="6418835" y="1796484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4880EEA7-4617-4DC2-9106-891696E1CD6E}"/>
                </a:ext>
              </a:extLst>
            </p:cNvPr>
            <p:cNvSpPr/>
            <p:nvPr/>
          </p:nvSpPr>
          <p:spPr>
            <a:xfrm rot="6602461" flipH="1">
              <a:off x="6466583" y="2623308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DAA28BDC-7B1A-480F-8032-97F0CEECE5DE}"/>
                </a:ext>
              </a:extLst>
            </p:cNvPr>
            <p:cNvSpPr/>
            <p:nvPr/>
          </p:nvSpPr>
          <p:spPr>
            <a:xfrm rot="17671915" flipH="1">
              <a:off x="5472139" y="2335916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5CA9FC5A-4F90-4FED-B142-635937BDBDD8}"/>
                </a:ext>
              </a:extLst>
            </p:cNvPr>
            <p:cNvSpPr/>
            <p:nvPr/>
          </p:nvSpPr>
          <p:spPr>
            <a:xfrm rot="17671915" flipH="1">
              <a:off x="5861384" y="2276939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622332BB-EF34-4955-B1D2-D408C39DAA76}"/>
                </a:ext>
              </a:extLst>
            </p:cNvPr>
            <p:cNvSpPr/>
            <p:nvPr/>
          </p:nvSpPr>
          <p:spPr>
            <a:xfrm rot="17671915" flipH="1">
              <a:off x="5441596" y="271981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8F6FAF7E-6B5F-4812-81F6-C5956258E93C}"/>
                </a:ext>
              </a:extLst>
            </p:cNvPr>
            <p:cNvSpPr/>
            <p:nvPr/>
          </p:nvSpPr>
          <p:spPr>
            <a:xfrm>
              <a:off x="6110502" y="195281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0AAF7B7E-7857-4401-A29E-878AD65EFB40}"/>
                </a:ext>
              </a:extLst>
            </p:cNvPr>
            <p:cNvSpPr/>
            <p:nvPr/>
          </p:nvSpPr>
          <p:spPr>
            <a:xfrm>
              <a:off x="5076056" y="268348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203CABE4-5664-4D1C-BC0A-8015B1C4BF9F}"/>
              </a:ext>
            </a:extLst>
          </p:cNvPr>
          <p:cNvGrpSpPr/>
          <p:nvPr/>
        </p:nvGrpSpPr>
        <p:grpSpPr>
          <a:xfrm>
            <a:off x="234037" y="2136710"/>
            <a:ext cx="3060433" cy="2201707"/>
            <a:chOff x="180784" y="4984214"/>
            <a:chExt cx="1782340" cy="1282234"/>
          </a:xfrm>
        </p:grpSpPr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7B0F3A66-ACF6-4415-9063-82D8E13B68D6}"/>
                </a:ext>
              </a:extLst>
            </p:cNvPr>
            <p:cNvSpPr/>
            <p:nvPr/>
          </p:nvSpPr>
          <p:spPr>
            <a:xfrm>
              <a:off x="643413" y="4984214"/>
              <a:ext cx="1319711" cy="128223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82C4C69E-5C95-4CD4-9CC1-6F66C6636AC6}"/>
                </a:ext>
              </a:extLst>
            </p:cNvPr>
            <p:cNvSpPr/>
            <p:nvPr/>
          </p:nvSpPr>
          <p:spPr>
            <a:xfrm>
              <a:off x="180784" y="4984214"/>
              <a:ext cx="430776" cy="128223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D3A0E823-1679-4111-B45A-694C4E6A5227}"/>
                </a:ext>
              </a:extLst>
            </p:cNvPr>
            <p:cNvSpPr/>
            <p:nvPr/>
          </p:nvSpPr>
          <p:spPr>
            <a:xfrm>
              <a:off x="813641" y="5013241"/>
              <a:ext cx="169559" cy="1695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DA0ED962-897B-471F-B9F6-179484EFC380}"/>
                </a:ext>
              </a:extLst>
            </p:cNvPr>
            <p:cNvSpPr/>
            <p:nvPr/>
          </p:nvSpPr>
          <p:spPr>
            <a:xfrm>
              <a:off x="355751" y="5484821"/>
              <a:ext cx="169559" cy="1695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E8972D07-998C-4B5F-88BC-A2CB3775DE14}"/>
                </a:ext>
              </a:extLst>
            </p:cNvPr>
            <p:cNvSpPr/>
            <p:nvPr/>
          </p:nvSpPr>
          <p:spPr>
            <a:xfrm>
              <a:off x="1133710" y="5045923"/>
              <a:ext cx="169559" cy="1695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226961EC-6A43-4F83-AA1A-3DB47CD2D16E}"/>
                </a:ext>
              </a:extLst>
            </p:cNvPr>
            <p:cNvSpPr/>
            <p:nvPr/>
          </p:nvSpPr>
          <p:spPr>
            <a:xfrm rot="6602461" flipH="1">
              <a:off x="1620645" y="5068218"/>
              <a:ext cx="169559" cy="16955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736EE547-2D3B-448E-83E6-F87901627DAE}"/>
                </a:ext>
              </a:extLst>
            </p:cNvPr>
            <p:cNvSpPr/>
            <p:nvPr/>
          </p:nvSpPr>
          <p:spPr>
            <a:xfrm rot="6602461" flipH="1">
              <a:off x="1665624" y="5847084"/>
              <a:ext cx="169559" cy="16955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AF5F4F0F-E2E9-43AE-B32A-A036E6D88751}"/>
                </a:ext>
              </a:extLst>
            </p:cNvPr>
            <p:cNvSpPr/>
            <p:nvPr/>
          </p:nvSpPr>
          <p:spPr>
            <a:xfrm rot="17671915" flipH="1">
              <a:off x="689325" y="5569601"/>
              <a:ext cx="169559" cy="16955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2C6703FB-2440-4F90-9F34-96BFC5244E9C}"/>
                </a:ext>
              </a:extLst>
            </p:cNvPr>
            <p:cNvSpPr/>
            <p:nvPr/>
          </p:nvSpPr>
          <p:spPr>
            <a:xfrm rot="17671915" flipH="1">
              <a:off x="1095528" y="5520805"/>
              <a:ext cx="169559" cy="16955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712EF67C-4175-492A-A344-1BDC7F3E2C86}"/>
                </a:ext>
              </a:extLst>
            </p:cNvPr>
            <p:cNvSpPr/>
            <p:nvPr/>
          </p:nvSpPr>
          <p:spPr>
            <a:xfrm rot="17671915" flipH="1">
              <a:off x="700089" y="5937993"/>
              <a:ext cx="169559" cy="16955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5B656078-AA65-4460-B4AA-801C686C78C4}"/>
                </a:ext>
              </a:extLst>
            </p:cNvPr>
            <p:cNvSpPr/>
            <p:nvPr/>
          </p:nvSpPr>
          <p:spPr>
            <a:xfrm>
              <a:off x="1296306" y="5252937"/>
              <a:ext cx="169559" cy="1695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B7A47525-593C-458D-885C-6BF15321638F}"/>
                </a:ext>
              </a:extLst>
            </p:cNvPr>
            <p:cNvSpPr/>
            <p:nvPr/>
          </p:nvSpPr>
          <p:spPr>
            <a:xfrm>
              <a:off x="355751" y="5903771"/>
              <a:ext cx="169559" cy="1695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</p:grp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D6F1FCC7-47EF-4683-9356-BD83DCA71F11}"/>
              </a:ext>
            </a:extLst>
          </p:cNvPr>
          <p:cNvGrpSpPr/>
          <p:nvPr/>
        </p:nvGrpSpPr>
        <p:grpSpPr>
          <a:xfrm>
            <a:off x="4023489" y="2014131"/>
            <a:ext cx="2938048" cy="2262159"/>
            <a:chOff x="5091077" y="4986619"/>
            <a:chExt cx="1665341" cy="1282234"/>
          </a:xfrm>
        </p:grpSpPr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0402471F-FADB-40DA-8B16-6D63E448D755}"/>
                </a:ext>
              </a:extLst>
            </p:cNvPr>
            <p:cNvSpPr/>
            <p:nvPr/>
          </p:nvSpPr>
          <p:spPr>
            <a:xfrm>
              <a:off x="6472426" y="4986619"/>
              <a:ext cx="283992" cy="128223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A405871A-57DA-475E-85DC-AFA787FE8DC7}"/>
                </a:ext>
              </a:extLst>
            </p:cNvPr>
            <p:cNvSpPr/>
            <p:nvPr/>
          </p:nvSpPr>
          <p:spPr>
            <a:xfrm>
              <a:off x="5091077" y="4986619"/>
              <a:ext cx="1355505" cy="128223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/>
            </a:p>
          </p:txBody>
        </p:sp>
      </p:grp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E81205E8-95F6-4890-BD01-7907B80B6EA2}"/>
              </a:ext>
            </a:extLst>
          </p:cNvPr>
          <p:cNvGrpSpPr/>
          <p:nvPr/>
        </p:nvGrpSpPr>
        <p:grpSpPr>
          <a:xfrm>
            <a:off x="4130639" y="2264070"/>
            <a:ext cx="2688457" cy="1948895"/>
            <a:chOff x="2594554" y="5025543"/>
            <a:chExt cx="1488114" cy="1078752"/>
          </a:xfrm>
        </p:grpSpPr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D4E7CC35-D917-4C22-B752-488A64CE392D}"/>
                </a:ext>
              </a:extLst>
            </p:cNvPr>
            <p:cNvSpPr/>
            <p:nvPr/>
          </p:nvSpPr>
          <p:spPr>
            <a:xfrm>
              <a:off x="3052443" y="5025543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FB58D631-3161-4238-A88F-D3E247ADD5A8}"/>
                </a:ext>
              </a:extLst>
            </p:cNvPr>
            <p:cNvSpPr/>
            <p:nvPr/>
          </p:nvSpPr>
          <p:spPr>
            <a:xfrm>
              <a:off x="2594554" y="5497124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36C2D7E6-28A9-4419-A5FC-0116931905EB}"/>
                </a:ext>
              </a:extLst>
            </p:cNvPr>
            <p:cNvSpPr/>
            <p:nvPr/>
          </p:nvSpPr>
          <p:spPr>
            <a:xfrm>
              <a:off x="3372512" y="5058225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E2A88D51-FC23-4F92-A790-5E2360EE54B8}"/>
                </a:ext>
              </a:extLst>
            </p:cNvPr>
            <p:cNvSpPr/>
            <p:nvPr/>
          </p:nvSpPr>
          <p:spPr>
            <a:xfrm rot="6602461" flipH="1">
              <a:off x="3929689" y="5092932"/>
              <a:ext cx="108000" cy="108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CC247111-70A2-4C99-ADED-8C87AF2C0B93}"/>
                </a:ext>
              </a:extLst>
            </p:cNvPr>
            <p:cNvSpPr/>
            <p:nvPr/>
          </p:nvSpPr>
          <p:spPr>
            <a:xfrm rot="6602461" flipH="1">
              <a:off x="3974668" y="5871798"/>
              <a:ext cx="108000" cy="108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C23DA359-9051-4C0A-B5E6-548383F755F6}"/>
                </a:ext>
              </a:extLst>
            </p:cNvPr>
            <p:cNvSpPr/>
            <p:nvPr/>
          </p:nvSpPr>
          <p:spPr>
            <a:xfrm rot="17671915" flipH="1">
              <a:off x="2935896" y="5631711"/>
              <a:ext cx="108000" cy="108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9E49EC2F-F043-4D3F-A28B-1CE4BFF87134}"/>
                </a:ext>
              </a:extLst>
            </p:cNvPr>
            <p:cNvSpPr/>
            <p:nvPr/>
          </p:nvSpPr>
          <p:spPr>
            <a:xfrm rot="17671915" flipH="1">
              <a:off x="3324330" y="5579107"/>
              <a:ext cx="108000" cy="108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D8D6869F-7990-4776-9322-AF13807FADC4}"/>
                </a:ext>
              </a:extLst>
            </p:cNvPr>
            <p:cNvSpPr/>
            <p:nvPr/>
          </p:nvSpPr>
          <p:spPr>
            <a:xfrm rot="17671915" flipH="1">
              <a:off x="2928891" y="5996295"/>
              <a:ext cx="108000" cy="108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33DDFF4A-CF7F-456F-9B09-F4A8CA398CA6}"/>
                </a:ext>
              </a:extLst>
            </p:cNvPr>
            <p:cNvSpPr/>
            <p:nvPr/>
          </p:nvSpPr>
          <p:spPr>
            <a:xfrm>
              <a:off x="3566627" y="5265863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7E285784-9486-4BA4-B3DB-054929B6925C}"/>
                </a:ext>
              </a:extLst>
            </p:cNvPr>
            <p:cNvSpPr/>
            <p:nvPr/>
          </p:nvSpPr>
          <p:spPr>
            <a:xfrm>
              <a:off x="2594554" y="5916074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A7EC5FB8-A330-4907-AD0C-9DB91A43A3CE}"/>
              </a:ext>
            </a:extLst>
          </p:cNvPr>
          <p:cNvGrpSpPr/>
          <p:nvPr/>
        </p:nvGrpSpPr>
        <p:grpSpPr>
          <a:xfrm>
            <a:off x="8278231" y="2229535"/>
            <a:ext cx="2672109" cy="1979306"/>
            <a:chOff x="4924239" y="5041181"/>
            <a:chExt cx="1493192" cy="1106049"/>
          </a:xfrm>
        </p:grpSpPr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784EA47D-35FB-4718-8381-3CD47C22DE47}"/>
                </a:ext>
              </a:extLst>
            </p:cNvPr>
            <p:cNvSpPr/>
            <p:nvPr/>
          </p:nvSpPr>
          <p:spPr>
            <a:xfrm>
              <a:off x="5382128" y="5041181"/>
              <a:ext cx="144000" cy="14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F4AE14D8-D044-41B4-8A21-94E293546443}"/>
                </a:ext>
              </a:extLst>
            </p:cNvPr>
            <p:cNvSpPr/>
            <p:nvPr/>
          </p:nvSpPr>
          <p:spPr>
            <a:xfrm>
              <a:off x="4924239" y="5512762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F4777A0F-D57F-4CCB-B3DC-17CFDD82B5B4}"/>
                </a:ext>
              </a:extLst>
            </p:cNvPr>
            <p:cNvSpPr/>
            <p:nvPr/>
          </p:nvSpPr>
          <p:spPr>
            <a:xfrm>
              <a:off x="5702197" y="5073863"/>
              <a:ext cx="144000" cy="14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FF737ACD-BFD9-4285-A652-A9160385FACF}"/>
                </a:ext>
              </a:extLst>
            </p:cNvPr>
            <p:cNvSpPr/>
            <p:nvPr/>
          </p:nvSpPr>
          <p:spPr>
            <a:xfrm rot="6602461" flipH="1">
              <a:off x="6300452" y="5115828"/>
              <a:ext cx="72000" cy="72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D8218586-FC48-4056-9B00-76761A875B74}"/>
                </a:ext>
              </a:extLst>
            </p:cNvPr>
            <p:cNvSpPr/>
            <p:nvPr/>
          </p:nvSpPr>
          <p:spPr>
            <a:xfrm rot="6602461" flipH="1">
              <a:off x="6345431" y="5894694"/>
              <a:ext cx="72000" cy="72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:a16="http://schemas.microsoft.com/office/drawing/2014/main" id="{6C7F31FC-E691-447A-8F60-0A469DF5534F}"/>
                </a:ext>
              </a:extLst>
            </p:cNvPr>
            <p:cNvSpPr/>
            <p:nvPr/>
          </p:nvSpPr>
          <p:spPr>
            <a:xfrm rot="17671915" flipH="1">
              <a:off x="5292433" y="5570986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11" name="Овал 110">
              <a:extLst>
                <a:ext uri="{FF2B5EF4-FFF2-40B4-BE49-F238E27FC236}">
                  <a16:creationId xmlns:a16="http://schemas.microsoft.com/office/drawing/2014/main" id="{6F95DF7E-30AE-462F-B363-85DDD9FACA1C}"/>
                </a:ext>
              </a:extLst>
            </p:cNvPr>
            <p:cNvSpPr/>
            <p:nvPr/>
          </p:nvSpPr>
          <p:spPr>
            <a:xfrm rot="17671915" flipH="1">
              <a:off x="5671562" y="5514042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5BDA3970-4091-4718-8A54-8C3D6B855A6B}"/>
                </a:ext>
              </a:extLst>
            </p:cNvPr>
            <p:cNvSpPr/>
            <p:nvPr/>
          </p:nvSpPr>
          <p:spPr>
            <a:xfrm rot="17671915" flipH="1">
              <a:off x="5276123" y="5931230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5E7D6C92-D479-4880-8942-C10F571EA534}"/>
                </a:ext>
              </a:extLst>
            </p:cNvPr>
            <p:cNvSpPr/>
            <p:nvPr/>
          </p:nvSpPr>
          <p:spPr>
            <a:xfrm>
              <a:off x="5922655" y="5260315"/>
              <a:ext cx="144000" cy="14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55AE7435-DDB3-4EF0-BC17-6B22B9D33039}"/>
                </a:ext>
              </a:extLst>
            </p:cNvPr>
            <p:cNvSpPr/>
            <p:nvPr/>
          </p:nvSpPr>
          <p:spPr>
            <a:xfrm>
              <a:off x="4924239" y="5931712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Прямоугольник 114">
                <a:extLst>
                  <a:ext uri="{FF2B5EF4-FFF2-40B4-BE49-F238E27FC236}">
                    <a16:creationId xmlns:a16="http://schemas.microsoft.com/office/drawing/2014/main" id="{861F5E28-7FBF-4E24-93D5-B14A8D605002}"/>
                  </a:ext>
                </a:extLst>
              </p:cNvPr>
              <p:cNvSpPr/>
              <p:nvPr/>
            </p:nvSpPr>
            <p:spPr>
              <a:xfrm>
                <a:off x="694151" y="4339541"/>
                <a:ext cx="235228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ru-RU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5" name="Прямоугольник 114">
                <a:extLst>
                  <a:ext uri="{FF2B5EF4-FFF2-40B4-BE49-F238E27FC236}">
                    <a16:creationId xmlns:a16="http://schemas.microsoft.com/office/drawing/2014/main" id="{861F5E28-7FBF-4E24-93D5-B14A8D605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51" y="4339541"/>
                <a:ext cx="235228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Прямоугольник 115">
                <a:extLst>
                  <a:ext uri="{FF2B5EF4-FFF2-40B4-BE49-F238E27FC236}">
                    <a16:creationId xmlns:a16="http://schemas.microsoft.com/office/drawing/2014/main" id="{DEA295D6-0F00-4B9F-AF2D-783550C8935C}"/>
                  </a:ext>
                </a:extLst>
              </p:cNvPr>
              <p:cNvSpPr/>
              <p:nvPr/>
            </p:nvSpPr>
            <p:spPr>
              <a:xfrm>
                <a:off x="4181823" y="4240414"/>
                <a:ext cx="25978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ru-RU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0.58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6" name="Прямоугольник 115">
                <a:extLst>
                  <a:ext uri="{FF2B5EF4-FFF2-40B4-BE49-F238E27FC236}">
                    <a16:creationId xmlns:a16="http://schemas.microsoft.com/office/drawing/2014/main" id="{DEA295D6-0F00-4B9F-AF2D-783550C89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23" y="4240414"/>
                <a:ext cx="259783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Прямоугольник 116">
                <a:extLst>
                  <a:ext uri="{FF2B5EF4-FFF2-40B4-BE49-F238E27FC236}">
                    <a16:creationId xmlns:a16="http://schemas.microsoft.com/office/drawing/2014/main" id="{D69E468B-60AA-4A6D-986E-3B8A2733053B}"/>
                  </a:ext>
                </a:extLst>
              </p:cNvPr>
              <p:cNvSpPr/>
              <p:nvPr/>
            </p:nvSpPr>
            <p:spPr>
              <a:xfrm>
                <a:off x="8186458" y="4309250"/>
                <a:ext cx="25978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ru-RU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0.87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7" name="Прямоугольник 116">
                <a:extLst>
                  <a:ext uri="{FF2B5EF4-FFF2-40B4-BE49-F238E27FC236}">
                    <a16:creationId xmlns:a16="http://schemas.microsoft.com/office/drawing/2014/main" id="{D69E468B-60AA-4A6D-986E-3B8A27330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458" y="4309250"/>
                <a:ext cx="259783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Прямоугольник 117">
                <a:extLst>
                  <a:ext uri="{FF2B5EF4-FFF2-40B4-BE49-F238E27FC236}">
                    <a16:creationId xmlns:a16="http://schemas.microsoft.com/office/drawing/2014/main" id="{743A6008-7B62-429F-89F0-CFF1366317EF}"/>
                  </a:ext>
                </a:extLst>
              </p:cNvPr>
              <p:cNvSpPr/>
              <p:nvPr/>
            </p:nvSpPr>
            <p:spPr>
              <a:xfrm>
                <a:off x="922147" y="5951029"/>
                <a:ext cx="18204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18" name="Прямоугольник 117">
                <a:extLst>
                  <a:ext uri="{FF2B5EF4-FFF2-40B4-BE49-F238E27FC236}">
                    <a16:creationId xmlns:a16="http://schemas.microsoft.com/office/drawing/2014/main" id="{743A6008-7B62-429F-89F0-CFF136631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47" y="5951029"/>
                <a:ext cx="182041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AD50D46E-C798-4D4E-95FA-B34E429FD680}"/>
              </a:ext>
            </a:extLst>
          </p:cNvPr>
          <p:cNvSpPr/>
          <p:nvPr/>
        </p:nvSpPr>
        <p:spPr>
          <a:xfrm>
            <a:off x="1626018" y="5342990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=</a:t>
            </a:r>
            <a:endParaRPr lang="ru-RU" sz="4800" dirty="0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49DB8524-7085-4254-AA4E-515EFA35F7FD}"/>
              </a:ext>
            </a:extLst>
          </p:cNvPr>
          <p:cNvSpPr/>
          <p:nvPr/>
        </p:nvSpPr>
        <p:spPr>
          <a:xfrm>
            <a:off x="7164739" y="2756952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+</a:t>
            </a:r>
            <a:endParaRPr lang="ru-RU" sz="4800" dirty="0"/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1BC583C8-D9BB-4EE4-887A-B15721F7A886}"/>
              </a:ext>
            </a:extLst>
          </p:cNvPr>
          <p:cNvSpPr/>
          <p:nvPr/>
        </p:nvSpPr>
        <p:spPr>
          <a:xfrm>
            <a:off x="3444661" y="2895545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+</a:t>
            </a:r>
            <a:endParaRPr lang="ru-RU" sz="4800" dirty="0"/>
          </a:p>
        </p:txBody>
      </p:sp>
      <p:sp>
        <p:nvSpPr>
          <p:cNvPr id="7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3403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5" grpId="0" animBg="1"/>
      <p:bldP spid="36" grpId="0" animBg="1"/>
      <p:bldP spid="37" grpId="0" animBg="1"/>
      <p:bldP spid="38" grpId="0" animBg="1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Адаптивный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Бустинг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Viola Jones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C42EB4-7BEE-428E-9D9C-5EF828EBB322}"/>
              </a:ext>
            </a:extLst>
          </p:cNvPr>
          <p:cNvSpPr/>
          <p:nvPr/>
        </p:nvSpPr>
        <p:spPr>
          <a:xfrm>
            <a:off x="180863" y="1526083"/>
            <a:ext cx="69847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Определяем слабые классификаторы на основе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прямоугольных признаков</a:t>
            </a: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каждого этапа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Вычисляем каждый прямоугольный признак на каждом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Выбираем наилучший порог для каждого признака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Выбираем наилучший признак / порог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Перевзвешиваем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выборку</a:t>
            </a: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Вычислительная сложность обучения: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MNK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этапов,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примеров,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3784-7148-4E13-BC9C-F2551B5B8C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DF476DA-B403-4054-821D-29444659CCCB}"/>
                  </a:ext>
                </a:extLst>
              </p:cNvPr>
              <p:cNvSpPr/>
              <p:nvPr/>
            </p:nvSpPr>
            <p:spPr>
              <a:xfrm>
                <a:off x="6706187" y="4361883"/>
                <a:ext cx="527513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если Признак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DF476DA-B403-4054-821D-29444659C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87" y="4361883"/>
                <a:ext cx="5275132" cy="1053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06F8B12-84A9-424F-B977-954400E5A9B9}"/>
              </a:ext>
            </a:extLst>
          </p:cNvPr>
          <p:cNvSpPr txBox="1"/>
          <p:nvPr/>
        </p:nvSpPr>
        <p:spPr>
          <a:xfrm>
            <a:off x="7627417" y="1724028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D8464-E8DB-4A2B-991A-9F2ABB9826B2}"/>
              </a:ext>
            </a:extLst>
          </p:cNvPr>
          <p:cNvSpPr txBox="1"/>
          <p:nvPr/>
        </p:nvSpPr>
        <p:spPr>
          <a:xfrm>
            <a:off x="10297706" y="1724028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4640895-E4B3-4283-9EC6-D1A77A3326E3}"/>
              </a:ext>
            </a:extLst>
          </p:cNvPr>
          <p:cNvSpPr/>
          <p:nvPr/>
        </p:nvSpPr>
        <p:spPr>
          <a:xfrm rot="16200000">
            <a:off x="8328248" y="2135490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AAC7CB0-B332-4DFD-89A3-E3BEE8691D80}"/>
              </a:ext>
            </a:extLst>
          </p:cNvPr>
          <p:cNvSpPr/>
          <p:nvPr/>
        </p:nvSpPr>
        <p:spPr>
          <a:xfrm rot="16200000">
            <a:off x="8778248" y="1685490"/>
            <a:ext cx="900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DD93A-6BAD-4328-8EB1-E63518BEF11A}"/>
              </a:ext>
            </a:extLst>
          </p:cNvPr>
          <p:cNvSpPr txBox="1"/>
          <p:nvPr/>
        </p:nvSpPr>
        <p:spPr>
          <a:xfrm>
            <a:off x="799287" y="5703101"/>
            <a:ext cx="1086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Viola, Paul, and Michael Jones. "Robust real-time object detection."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4, no. 34-47 (2001): 4.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4BE6F-2D9C-4B7B-AB2A-CCCE93CCF573}"/>
              </a:ext>
            </a:extLst>
          </p:cNvPr>
          <p:cNvSpPr txBox="1"/>
          <p:nvPr/>
        </p:nvSpPr>
        <p:spPr>
          <a:xfrm>
            <a:off x="799287" y="6226518"/>
            <a:ext cx="868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Viola, Paul, and Michael J. Jones. "Robust real-time face detection." International journal of computer vision 57, no. 2 (2004): 137-154.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00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9" grpId="0"/>
      <p:bldP spid="20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Два самых топовых признака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https://upload.wikimedia.org/wikipedia/commons/8/8a/Haar_Feature_that_looks_similar_to_the_bridge_of_the_nose_is_applied_onto_the_face.jpg">
            <a:extLst>
              <a:ext uri="{FF2B5EF4-FFF2-40B4-BE49-F238E27FC236}">
                <a16:creationId xmlns:a16="http://schemas.microsoft.com/office/drawing/2014/main" id="{76EA3C26-8DC4-4175-90A8-A63045BE0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1596455"/>
            <a:ext cx="6958653" cy="221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upload.wikimedia.org/wikipedia/commons/6/69/Haar_Feature_that_looks_similar_to_the_eye_region_which_is_darker_than_the_upper_cheeks_is_applied_onto_a_face.jpg">
            <a:extLst>
              <a:ext uri="{FF2B5EF4-FFF2-40B4-BE49-F238E27FC236}">
                <a16:creationId xmlns:a16="http://schemas.microsoft.com/office/drawing/2014/main" id="{D27A18E9-F1E5-4370-9454-6ED711DF8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883661"/>
            <a:ext cx="6963659" cy="246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36BB93-7235-461E-B6CC-9AE50C698F32}"/>
              </a:ext>
            </a:extLst>
          </p:cNvPr>
          <p:cNvSpPr/>
          <p:nvPr/>
        </p:nvSpPr>
        <p:spPr>
          <a:xfrm>
            <a:off x="479376" y="2721258"/>
            <a:ext cx="40895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100%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точность обнаружения и </a:t>
            </a: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ложных срабатываний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417E27E-18DD-4EFF-A543-24CA6CC4819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B55FBA4-E384-4E3E-AD53-0F48A91C31D9}"/>
              </a:ext>
            </a:extLst>
          </p:cNvPr>
          <p:cNvSpPr/>
          <p:nvPr/>
        </p:nvSpPr>
        <p:spPr>
          <a:xfrm>
            <a:off x="335360" y="4365104"/>
            <a:ext cx="4969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признаков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ю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95%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точность обнаружения</a:t>
            </a: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ложное срабатывание из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14084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96838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7BE7CB65-091C-4A3D-91E1-CAAEB1A3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600" y="910609"/>
            <a:ext cx="82089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Каскад (</a:t>
            </a:r>
            <a:r>
              <a:rPr lang="en-US" alt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Attentional cascade)</a:t>
            </a:r>
            <a:endParaRPr lang="ru-RU" alt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9D7B7D3D-368E-401A-96A3-C43B998AB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4507485"/>
            <a:ext cx="2723303" cy="222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28D84E0-C855-4D27-8C5C-807E88BB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396" y="4522903"/>
            <a:ext cx="2582021" cy="211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0B336BD2-7751-46CE-8B8E-1334E56F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88" y="4549106"/>
            <a:ext cx="2582021" cy="211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05C4B3E-ED7E-4D83-A482-BBD530033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4549106"/>
            <a:ext cx="2582022" cy="211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C865508-1C4E-48CB-90E4-E109E85DEEBB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511878" y="2696295"/>
            <a:ext cx="1106625" cy="235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85757B00-A926-4E08-825B-375CB8ACF31B}"/>
              </a:ext>
            </a:extLst>
          </p:cNvPr>
          <p:cNvSpPr/>
          <p:nvPr/>
        </p:nvSpPr>
        <p:spPr>
          <a:xfrm>
            <a:off x="1618503" y="2157732"/>
            <a:ext cx="2448272" cy="11241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/>
              <a:t>Классификатор 1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5323973-464F-4A5E-91E1-A5746BD48FCB}"/>
              </a:ext>
            </a:extLst>
          </p:cNvPr>
          <p:cNvCxnSpPr>
            <a:stCxn id="18" idx="4"/>
          </p:cNvCxnSpPr>
          <p:nvPr/>
        </p:nvCxnSpPr>
        <p:spPr>
          <a:xfrm>
            <a:off x="2842639" y="3281897"/>
            <a:ext cx="0" cy="4741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25BF45B-4C7C-4EE4-B74E-0D4EAD67E6D5}"/>
              </a:ext>
            </a:extLst>
          </p:cNvPr>
          <p:cNvCxnSpPr>
            <a:cxnSpLocks/>
            <a:stCxn id="18" idx="6"/>
            <a:endCxn id="26" idx="2"/>
          </p:cNvCxnSpPr>
          <p:nvPr/>
        </p:nvCxnSpPr>
        <p:spPr>
          <a:xfrm>
            <a:off x="4066775" y="2719815"/>
            <a:ext cx="42250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A4B847F7-0BE4-43AA-8ED0-D5D3E9B94EE7}"/>
              </a:ext>
            </a:extLst>
          </p:cNvPr>
          <p:cNvSpPr/>
          <p:nvPr/>
        </p:nvSpPr>
        <p:spPr>
          <a:xfrm>
            <a:off x="4489281" y="2157732"/>
            <a:ext cx="2448272" cy="11241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Классификатор 2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6E0FFE6-D4A1-4A53-9BAF-5C04A58FD24D}"/>
              </a:ext>
            </a:extLst>
          </p:cNvPr>
          <p:cNvCxnSpPr>
            <a:stCxn id="26" idx="4"/>
          </p:cNvCxnSpPr>
          <p:nvPr/>
        </p:nvCxnSpPr>
        <p:spPr>
          <a:xfrm>
            <a:off x="5713417" y="3281897"/>
            <a:ext cx="0" cy="4741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>
            <a:extLst>
              <a:ext uri="{FF2B5EF4-FFF2-40B4-BE49-F238E27FC236}">
                <a16:creationId xmlns:a16="http://schemas.microsoft.com/office/drawing/2014/main" id="{81FBED9D-91A6-44A9-BF23-56E2682B0279}"/>
              </a:ext>
            </a:extLst>
          </p:cNvPr>
          <p:cNvSpPr/>
          <p:nvPr/>
        </p:nvSpPr>
        <p:spPr>
          <a:xfrm>
            <a:off x="8189931" y="2165663"/>
            <a:ext cx="2448272" cy="11241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Классификатор </a:t>
            </a:r>
            <a:r>
              <a:rPr lang="en-US" dirty="0"/>
              <a:t>N</a:t>
            </a:r>
            <a:endParaRPr lang="ru-RU" dirty="0"/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754AF79-43D8-465A-8868-855E4CCDD3A5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9414067" y="3289828"/>
            <a:ext cx="0" cy="49767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E806AD9-EE13-45C1-827E-60D6C7A90254}"/>
              </a:ext>
            </a:extLst>
          </p:cNvPr>
          <p:cNvCxnSpPr>
            <a:cxnSpLocks/>
            <a:stCxn id="34" idx="6"/>
          </p:cNvCxnSpPr>
          <p:nvPr/>
        </p:nvCxnSpPr>
        <p:spPr>
          <a:xfrm>
            <a:off x="10638203" y="2727746"/>
            <a:ext cx="80581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9110249C-1CAC-4B19-9F5C-FBE8CC3BA76F}"/>
              </a:ext>
            </a:extLst>
          </p:cNvPr>
          <p:cNvSpPr/>
          <p:nvPr/>
        </p:nvSpPr>
        <p:spPr>
          <a:xfrm>
            <a:off x="108104" y="1726435"/>
            <a:ext cx="155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Окно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C6E3CEA-649D-4D76-A718-2FF7622EBE27}"/>
              </a:ext>
            </a:extLst>
          </p:cNvPr>
          <p:cNvSpPr/>
          <p:nvPr/>
        </p:nvSpPr>
        <p:spPr>
          <a:xfrm>
            <a:off x="1847528" y="3669713"/>
            <a:ext cx="2286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лицо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06CD0B25-563A-485B-9EAA-0CF6C5D6EC70}"/>
              </a:ext>
            </a:extLst>
          </p:cNvPr>
          <p:cNvSpPr/>
          <p:nvPr/>
        </p:nvSpPr>
        <p:spPr>
          <a:xfrm>
            <a:off x="4651350" y="3653243"/>
            <a:ext cx="2286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лицо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8DE1CE30-CDCD-4542-A86E-0185B6AF85D1}"/>
              </a:ext>
            </a:extLst>
          </p:cNvPr>
          <p:cNvSpPr/>
          <p:nvPr/>
        </p:nvSpPr>
        <p:spPr>
          <a:xfrm>
            <a:off x="8352000" y="3728267"/>
            <a:ext cx="2286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лицо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CB736DE-5218-46D6-8588-B83340A4183A}"/>
              </a:ext>
            </a:extLst>
          </p:cNvPr>
          <p:cNvSpPr/>
          <p:nvPr/>
        </p:nvSpPr>
        <p:spPr>
          <a:xfrm>
            <a:off x="10624392" y="1949280"/>
            <a:ext cx="1585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ЛИЦО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8A8CB361-8798-4D10-B611-04A6E250C7EA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6937553" y="2719815"/>
            <a:ext cx="446565" cy="793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D8F30F64-A0F9-4F46-912E-E64742D7E2CF}"/>
              </a:ext>
            </a:extLst>
          </p:cNvPr>
          <p:cNvSpPr/>
          <p:nvPr/>
        </p:nvSpPr>
        <p:spPr>
          <a:xfrm>
            <a:off x="7371178" y="2271405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43AAAFBF-9D75-4A41-BED9-841AB277F77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13141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5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147A8261-3B1F-4A54-8240-985488D3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9838" y="951095"/>
            <a:ext cx="82089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Полезное свойство</a:t>
            </a:r>
          </a:p>
        </p:txBody>
      </p:sp>
      <p:pic>
        <p:nvPicPr>
          <p:cNvPr id="14" name="Picture 4" descr="ÐÐ°ÑÑÐ¸Ð½ÐºÐ¸ Ð¿Ð¾ Ð·Ð°Ð¿ÑÐ¾ÑÑ attentional cascade">
            <a:extLst>
              <a:ext uri="{FF2B5EF4-FFF2-40B4-BE49-F238E27FC236}">
                <a16:creationId xmlns:a16="http://schemas.microsoft.com/office/drawing/2014/main" id="{5C1192BC-E2E7-4E20-BC35-17EB556F1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9" t="27028" r="1493" b="29321"/>
          <a:stretch/>
        </p:blipFill>
        <p:spPr bwMode="auto">
          <a:xfrm>
            <a:off x="9021373" y="4017307"/>
            <a:ext cx="2956131" cy="28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E7E8B7F-9F7C-45C9-BCA5-E7B3EB10BCB3}"/>
              </a:ext>
            </a:extLst>
          </p:cNvPr>
          <p:cNvSpPr/>
          <p:nvPr/>
        </p:nvSpPr>
        <p:spPr>
          <a:xfrm>
            <a:off x="2561098" y="6161009"/>
            <a:ext cx="7069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ложные срабатывания и точность обнаружения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80FE2317-872D-43D7-9E46-C53A63ED44E0}"/>
              </a:ext>
            </a:extLst>
          </p:cNvPr>
          <p:cNvSpPr/>
          <p:nvPr/>
        </p:nvSpPr>
        <p:spPr>
          <a:xfrm>
            <a:off x="0" y="3818943"/>
            <a:ext cx="3335188" cy="187844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F61CF9CE-D323-4B4D-A348-AEEB43AE7172}"/>
              </a:ext>
            </a:extLst>
          </p:cNvPr>
          <p:cNvSpPr/>
          <p:nvPr/>
        </p:nvSpPr>
        <p:spPr>
          <a:xfrm>
            <a:off x="374110" y="4077002"/>
            <a:ext cx="2444521" cy="138077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AE09B02-5E2A-4100-9CFC-A43D15362F5B}"/>
              </a:ext>
            </a:extLst>
          </p:cNvPr>
          <p:cNvSpPr/>
          <p:nvPr/>
        </p:nvSpPr>
        <p:spPr>
          <a:xfrm>
            <a:off x="1012523" y="4377980"/>
            <a:ext cx="1135091" cy="8529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1991B84-F406-4FA6-B276-A1049E54B1B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309648" y="2178090"/>
            <a:ext cx="1106625" cy="235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4E560026-D4CF-48CD-8CBA-028605131078}"/>
              </a:ext>
            </a:extLst>
          </p:cNvPr>
          <p:cNvSpPr/>
          <p:nvPr/>
        </p:nvSpPr>
        <p:spPr>
          <a:xfrm>
            <a:off x="1416273" y="1639527"/>
            <a:ext cx="2448272" cy="11241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/>
              <a:t>Классификатор 1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4A8DFF9-B824-4F0E-93DE-D054D82B5988}"/>
              </a:ext>
            </a:extLst>
          </p:cNvPr>
          <p:cNvCxnSpPr>
            <a:stCxn id="22" idx="4"/>
          </p:cNvCxnSpPr>
          <p:nvPr/>
        </p:nvCxnSpPr>
        <p:spPr>
          <a:xfrm>
            <a:off x="2640409" y="2763692"/>
            <a:ext cx="0" cy="4741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4369413-FC89-4786-A0DD-DDBC2A4F1AB0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3864545" y="2201610"/>
            <a:ext cx="719287" cy="944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CD3D14C8-757F-408F-92CE-0C4D6360C882}"/>
              </a:ext>
            </a:extLst>
          </p:cNvPr>
          <p:cNvSpPr/>
          <p:nvPr/>
        </p:nvSpPr>
        <p:spPr>
          <a:xfrm>
            <a:off x="4583832" y="1648976"/>
            <a:ext cx="2448272" cy="11241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Классификатор 2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8E2DF732-8B5C-4F55-8E3D-784794C9FE10}"/>
              </a:ext>
            </a:extLst>
          </p:cNvPr>
          <p:cNvCxnSpPr>
            <a:stCxn id="25" idx="4"/>
          </p:cNvCxnSpPr>
          <p:nvPr/>
        </p:nvCxnSpPr>
        <p:spPr>
          <a:xfrm>
            <a:off x="5807968" y="2773141"/>
            <a:ext cx="0" cy="4741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F3454F49-F33D-4F54-A1FE-F6A637917718}"/>
              </a:ext>
            </a:extLst>
          </p:cNvPr>
          <p:cNvSpPr/>
          <p:nvPr/>
        </p:nvSpPr>
        <p:spPr>
          <a:xfrm>
            <a:off x="7987701" y="1647458"/>
            <a:ext cx="2448272" cy="11241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Классификатор </a:t>
            </a:r>
            <a:r>
              <a:rPr lang="en-US" dirty="0"/>
              <a:t>3</a:t>
            </a:r>
            <a:endParaRPr lang="ru-RU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0E41E92-A5AC-42FD-A181-CF2644793D72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9211837" y="2771623"/>
            <a:ext cx="0" cy="49767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17A1642-CF91-404D-BC28-7DA5523654AF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10435973" y="2209541"/>
            <a:ext cx="80581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92E9DF6-29DD-49FF-84F0-3765209D07E9}"/>
              </a:ext>
            </a:extLst>
          </p:cNvPr>
          <p:cNvSpPr/>
          <p:nvPr/>
        </p:nvSpPr>
        <p:spPr>
          <a:xfrm>
            <a:off x="235708" y="1193630"/>
            <a:ext cx="155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Окно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75DB492C-9057-49C2-9A73-77CC13C501DE}"/>
              </a:ext>
            </a:extLst>
          </p:cNvPr>
          <p:cNvSpPr/>
          <p:nvPr/>
        </p:nvSpPr>
        <p:spPr>
          <a:xfrm>
            <a:off x="1645298" y="3151508"/>
            <a:ext cx="2286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лицо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4C983F8-FE1C-4CE5-9328-258FAB525E56}"/>
              </a:ext>
            </a:extLst>
          </p:cNvPr>
          <p:cNvSpPr/>
          <p:nvPr/>
        </p:nvSpPr>
        <p:spPr>
          <a:xfrm>
            <a:off x="4449120" y="3135038"/>
            <a:ext cx="2286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лицо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E9DAACD-4EFF-4BBD-AD67-7B6628C7D73F}"/>
              </a:ext>
            </a:extLst>
          </p:cNvPr>
          <p:cNvSpPr/>
          <p:nvPr/>
        </p:nvSpPr>
        <p:spPr>
          <a:xfrm>
            <a:off x="8149770" y="3210062"/>
            <a:ext cx="2286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лицо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CE9439D-5A38-406B-A906-415F3A4CFA41}"/>
              </a:ext>
            </a:extLst>
          </p:cNvPr>
          <p:cNvSpPr/>
          <p:nvPr/>
        </p:nvSpPr>
        <p:spPr>
          <a:xfrm>
            <a:off x="10422162" y="1431075"/>
            <a:ext cx="1585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ЛИЦО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416141E9-CB4E-4497-B781-84D69DAF0CC4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7032104" y="2209541"/>
            <a:ext cx="955597" cy="151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0712726-F5A0-4619-8A03-2A4B5CE04858}"/>
                  </a:ext>
                </a:extLst>
              </p:cNvPr>
              <p:cNvSpPr/>
              <p:nvPr/>
            </p:nvSpPr>
            <p:spPr>
              <a:xfrm>
                <a:off x="3229684" y="4769696"/>
                <a:ext cx="2380101" cy="1349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0712726-F5A0-4619-8A03-2A4B5CE04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684" y="4769696"/>
                <a:ext cx="2380101" cy="1349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B24C7F3-A10C-48CD-94DF-CBB4F99A712A}"/>
                  </a:ext>
                </a:extLst>
              </p:cNvPr>
              <p:cNvSpPr/>
              <p:nvPr/>
            </p:nvSpPr>
            <p:spPr>
              <a:xfrm>
                <a:off x="6131007" y="4752284"/>
                <a:ext cx="2380101" cy="1349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B24C7F3-A10C-48CD-94DF-CBB4F99A7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007" y="4752284"/>
                <a:ext cx="2380101" cy="1349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3D8ABBA-89F6-4034-A070-82DBF9DF784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28503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19" grpId="0" animBg="1"/>
      <p:bldP spid="20" grpId="0" animBg="1"/>
      <p:bldP spid="39" grpId="0"/>
      <p:bldP spid="40" grpId="0"/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Обучения каскада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15058F-0565-4FCF-86B9-556685D555AF}"/>
              </a:ext>
            </a:extLst>
          </p:cNvPr>
          <p:cNvSpPr/>
          <p:nvPr/>
        </p:nvSpPr>
        <p:spPr>
          <a:xfrm>
            <a:off x="291603" y="1712420"/>
            <a:ext cx="112509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Задаем требуемые значения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ложных срабатываний 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точности обнаружения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каждого этапа</a:t>
            </a:r>
          </a:p>
          <a:p>
            <a:endParaRPr lang="ru-RU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Добавляем признаки до тех пор, пока параметры</a:t>
            </a:r>
            <a:r>
              <a:rPr lang="en-US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текущего этапа не достигнут заданного уровня</a:t>
            </a: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Приходится понижать порог </a:t>
            </a:r>
            <a:r>
              <a:rPr lang="ru-RU" sz="2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максимизации обнаружения (в противоположность минимизации общей ошибки классификации)</a:t>
            </a: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Тестирование на отдельном наборе (</a:t>
            </a:r>
            <a:r>
              <a:rPr lang="ru-RU" sz="22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</a:t>
            </a:r>
            <a:r>
              <a:rPr lang="ru-RU" sz="2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ru-RU" sz="2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ru-RU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общий уровень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ложных срабатываний 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недостаточно низок, добавляем очередной этап</a:t>
            </a:r>
          </a:p>
          <a:p>
            <a:endParaRPr lang="ru-RU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Ложные обнаружения на текущем этапе используются как отрицательные примеры на следующем этапе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ACCCA4-CE3C-4AFD-A98F-7A76FBA68F5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2665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получилось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2" descr="ÐÐ°ÑÑÐ¸Ð½ÐºÐ¸ Ð¿Ð¾ Ð·Ð°Ð¿ÑÐ¾ÑÑ Enterprise 10000">
            <a:extLst>
              <a:ext uri="{FF2B5EF4-FFF2-40B4-BE49-F238E27FC236}">
                <a16:creationId xmlns:a16="http://schemas.microsoft.com/office/drawing/2014/main" id="{3993D99E-9882-49AF-9EB4-076D9C85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147" y="1286939"/>
            <a:ext cx="2752502" cy="414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E813702-02E5-4E10-ABE4-55162D07F127}"/>
              </a:ext>
            </a:extLst>
          </p:cNvPr>
          <p:cNvSpPr/>
          <p:nvPr/>
        </p:nvSpPr>
        <p:spPr>
          <a:xfrm>
            <a:off x="131303" y="1671680"/>
            <a:ext cx="83881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38 этапов, всего 6061 признаков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 среднем 10 признаков оцениваются для каждого окна на тестовой выборке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Обучалось «несколько недель» на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рабочей станции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(466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MHz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)</a:t>
            </a: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“На 700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Mhz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Pentium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III, детектор лиц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обрабатывает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одно изображение 384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x288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пикселов за 0.067 секунды”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15 Hz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 15 раз быстрее сравнимого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по точности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предшествующего метода (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Rowley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., 1998)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70D293A-BD44-440E-A73E-E034AC0EC62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78851-BC92-4587-9E5A-A6BB90BD2806}"/>
              </a:ext>
            </a:extLst>
          </p:cNvPr>
          <p:cNvSpPr txBox="1"/>
          <p:nvPr/>
        </p:nvSpPr>
        <p:spPr>
          <a:xfrm>
            <a:off x="640971" y="5639914"/>
            <a:ext cx="1086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Viola, Paul, and Michael Jones. "Robust real-time object detection."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4, no. 34-47 (2001): 4.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D0467-6F18-4597-961E-016B363B965B}"/>
              </a:ext>
            </a:extLst>
          </p:cNvPr>
          <p:cNvSpPr txBox="1"/>
          <p:nvPr/>
        </p:nvSpPr>
        <p:spPr>
          <a:xfrm>
            <a:off x="623392" y="6240490"/>
            <a:ext cx="868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Viola, Paul, and Michael J. Jones. "Robust real-time face detection." International journal of computer vision 57, no. 2 (2004): 137-154.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0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Основа для дальнейших исследований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3F036BE9-89E0-468A-9831-CC8217D4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4" y="1603794"/>
            <a:ext cx="3385740" cy="247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5AD13BAC-9097-4667-B03E-605A5746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421" y="1590450"/>
            <a:ext cx="4653887" cy="259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0D7C881-9EA7-43D5-AB6C-B0EDDA62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4154148"/>
            <a:ext cx="6851674" cy="263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99C78F7-4F62-48EC-8EC0-21079196DB7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41204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Viola Jones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D58CF8-9858-4325-9E6B-CE63953FE5BB}"/>
              </a:ext>
            </a:extLst>
          </p:cNvPr>
          <p:cNvSpPr/>
          <p:nvPr/>
        </p:nvSpPr>
        <p:spPr>
          <a:xfrm>
            <a:off x="191344" y="1895102"/>
            <a:ext cx="125293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face_cascade</a:t>
            </a:r>
            <a:r>
              <a:rPr lang="ru-RU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= cv2.CascadeClassifier('haarcascade_frontalface_alt.xml’)</a:t>
            </a:r>
          </a:p>
          <a:p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eye</a:t>
            </a:r>
            <a:r>
              <a:rPr lang="ru-RU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ru-RU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cascade</a:t>
            </a:r>
            <a:r>
              <a:rPr lang="ru-RU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=cv2.CascadeClassifier(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haarcascade_eye_tree_eyeglasses</a:t>
            </a:r>
            <a:r>
              <a:rPr lang="ru-RU" sz="2000" dirty="0">
                <a:solidFill>
                  <a:srgbClr val="D4D4D4"/>
                </a:solidFill>
                <a:latin typeface="Courier New" panose="02070309020205020404" pitchFamily="49" charset="0"/>
              </a:rPr>
              <a:t>.xml')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7D42EF-C4C6-42AD-805C-529F234F93FA}"/>
              </a:ext>
            </a:extLst>
          </p:cNvPr>
          <p:cNvSpPr/>
          <p:nvPr/>
        </p:nvSpPr>
        <p:spPr>
          <a:xfrm>
            <a:off x="230353" y="3129459"/>
            <a:ext cx="11425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faces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face_cascade.detectMultiScale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, 1.3, 5)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ey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es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eye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cascade.detectMultiScale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, 1.1, 5)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FA2339-79C2-4680-A190-A9562537CC07}"/>
              </a:ext>
            </a:extLst>
          </p:cNvPr>
          <p:cNvSpPr/>
          <p:nvPr/>
        </p:nvSpPr>
        <p:spPr>
          <a:xfrm>
            <a:off x="230353" y="4536133"/>
            <a:ext cx="105131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for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(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x,y,w,h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 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faces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   cv2.rectangle(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,(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x,y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),(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x+w,y+h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),(0,255,0),5)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for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(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x,y,w,h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 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ey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es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   cv2.rectangle(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img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,(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x,y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),(</a:t>
            </a:r>
            <a:r>
              <a:rPr lang="ru-RU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x+w,y+h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),(255,0,0),3)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8B1138-6256-475E-9690-C6B6310B437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99115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Viola Jones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8B1138-6256-475E-9690-C6B6310B437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700808"/>
            <a:ext cx="11613157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и Компьютерное Зрение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Мешок Слов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Каскады</a:t>
            </a: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492324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CE3E86-AB68-4F88-86FA-277D07EEF43D}"/>
              </a:ext>
            </a:extLst>
          </p:cNvPr>
          <p:cNvSpPr txBox="1"/>
          <p:nvPr/>
        </p:nvSpPr>
        <p:spPr>
          <a:xfrm>
            <a:off x="335360" y="1484784"/>
            <a:ext cx="113772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и Компьютерное Зрение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Мешок Слов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Дескрипторы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Детекторы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Визуальный Словарь</a:t>
            </a: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Viola–Jones object detection framework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Прямоугольные признаки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Интегральные изображения для быстрого вычисления признаков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выбора признаков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Каскад классификаторов для быстрого выбраковки отрицательных окон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</p:spTree>
    <p:extLst>
      <p:ext uri="{BB962C8B-B14F-4D97-AF65-F5344CB8AC3E}">
        <p14:creationId xmlns:p14="http://schemas.microsoft.com/office/powerpoint/2010/main" val="14102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65D4D-13DB-401E-8189-8B5D946DCCA4}"/>
              </a:ext>
            </a:extLst>
          </p:cNvPr>
          <p:cNvSpPr txBox="1"/>
          <p:nvPr/>
        </p:nvSpPr>
        <p:spPr>
          <a:xfrm>
            <a:off x="2207568" y="1719317"/>
            <a:ext cx="782778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2076377" y="5427014"/>
            <a:ext cx="258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Ожидаемый ответ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7043664" y="5057682"/>
            <a:ext cx="240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Входные данные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B713D-202A-4835-AA05-6609FAE12DBF}"/>
              </a:ext>
            </a:extLst>
          </p:cNvPr>
          <p:cNvSpPr txBox="1"/>
          <p:nvPr/>
        </p:nvSpPr>
        <p:spPr>
          <a:xfrm>
            <a:off x="3910197" y="4464065"/>
            <a:ext cx="294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Машинное обучение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69565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Какие могут быть задачи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57F0D8-C6F0-4B28-B84C-A17981A68629}"/>
              </a:ext>
            </a:extLst>
          </p:cNvPr>
          <p:cNvSpPr/>
          <p:nvPr/>
        </p:nvSpPr>
        <p:spPr>
          <a:xfrm>
            <a:off x="1271464" y="1643817"/>
            <a:ext cx="7003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изображений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Содержит ли изображение самолёт?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B6EAF8-294B-4650-A737-37EA6EA48A55}"/>
              </a:ext>
            </a:extLst>
          </p:cNvPr>
          <p:cNvSpPr/>
          <p:nvPr/>
        </p:nvSpPr>
        <p:spPr>
          <a:xfrm>
            <a:off x="1271464" y="3168590"/>
            <a:ext cx="74977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и локализация объектов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Где на изображении (и есть ли) самолет?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95C4F30-8453-4FD4-9A43-C32AA99DBBF8}"/>
              </a:ext>
            </a:extLst>
          </p:cNvPr>
          <p:cNvSpPr/>
          <p:nvPr/>
        </p:nvSpPr>
        <p:spPr>
          <a:xfrm>
            <a:off x="1199456" y="5136456"/>
            <a:ext cx="8423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емантическая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сегментация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Какие пиксели изображения принадлежат самолёту?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2A7E0DC-F80B-4CBE-AF73-076B5FE5C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291" y="1015559"/>
            <a:ext cx="2841712" cy="18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24D6B19-278E-400E-881F-0C1B5FE1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12" y="2953312"/>
            <a:ext cx="2841712" cy="188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7CD0F42-B1E0-45B1-9A1E-A64863D62BEF}"/>
              </a:ext>
            </a:extLst>
          </p:cNvPr>
          <p:cNvSpPr/>
          <p:nvPr/>
        </p:nvSpPr>
        <p:spPr>
          <a:xfrm>
            <a:off x="8870912" y="3168590"/>
            <a:ext cx="2625688" cy="103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0E2AD30D-4A51-41BE-8B30-4EF73107E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912" y="4864672"/>
            <a:ext cx="2841712" cy="191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4731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13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Сколько может быть классов?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9C2A2-B6C3-42A1-9D04-1631EC35CA09}"/>
              </a:ext>
            </a:extLst>
          </p:cNvPr>
          <p:cNvSpPr txBox="1"/>
          <p:nvPr/>
        </p:nvSpPr>
        <p:spPr>
          <a:xfrm>
            <a:off x="767408" y="1907103"/>
            <a:ext cx="59111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Английский язык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1000000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слов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170000 в активном словаре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100000 существительных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B4BD9-F65D-4387-A1C6-09E46AA05017}"/>
              </a:ext>
            </a:extLst>
          </p:cNvPr>
          <p:cNvSpPr txBox="1"/>
          <p:nvPr/>
        </p:nvSpPr>
        <p:spPr>
          <a:xfrm>
            <a:off x="736846" y="3817196"/>
            <a:ext cx="82995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Русский язык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000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слов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54000 существительных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19000 существительных без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уменьшительно-увеличительных вариаций</a:t>
            </a:r>
          </a:p>
        </p:txBody>
      </p:sp>
      <p:pic>
        <p:nvPicPr>
          <p:cNvPr id="18" name="Picture 2" descr="Advanced Offline Dictionary - Apps on Google Play">
            <a:extLst>
              <a:ext uri="{FF2B5EF4-FFF2-40B4-BE49-F238E27FC236}">
                <a16:creationId xmlns:a16="http://schemas.microsoft.com/office/drawing/2014/main" id="{5E997CCF-9BDC-4BB5-A38A-1B64F942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3555" l="2148" r="98047">
                        <a14:foregroundMark x1="35742" y1="5664" x2="24414" y2="12695"/>
                        <a14:foregroundMark x1="24414" y1="12695" x2="10742" y2="37305"/>
                        <a14:foregroundMark x1="10742" y1="37305" x2="8008" y2="53516"/>
                        <a14:foregroundMark x1="8008" y1="53516" x2="9180" y2="63672"/>
                        <a14:foregroundMark x1="9180" y1="63672" x2="21484" y2="82617"/>
                        <a14:foregroundMark x1="21484" y1="82617" x2="36328" y2="88672"/>
                        <a14:foregroundMark x1="36328" y1="88672" x2="48438" y2="87891"/>
                        <a14:foregroundMark x1="48438" y1="87891" x2="58984" y2="83984"/>
                        <a14:foregroundMark x1="58984" y1="83984" x2="59180" y2="83203"/>
                        <a14:foregroundMark x1="62500" y1="37109" x2="51563" y2="42188"/>
                        <a14:foregroundMark x1="51563" y1="42188" x2="41016" y2="61328"/>
                        <a14:foregroundMark x1="41016" y1="61328" x2="43164" y2="74609"/>
                        <a14:foregroundMark x1="43164" y1="74609" x2="66992" y2="59180"/>
                        <a14:foregroundMark x1="66992" y1="59180" x2="48828" y2="32227"/>
                        <a14:foregroundMark x1="48828" y1="32227" x2="31055" y2="31055"/>
                        <a14:foregroundMark x1="31055" y1="31055" x2="23633" y2="46680"/>
                        <a14:foregroundMark x1="23633" y1="46680" x2="25586" y2="62891"/>
                        <a14:foregroundMark x1="25586" y1="62891" x2="43164" y2="63281"/>
                        <a14:foregroundMark x1="43164" y1="63281" x2="46289" y2="43164"/>
                        <a14:foregroundMark x1="46289" y1="43164" x2="22852" y2="41211"/>
                        <a14:foregroundMark x1="22852" y1="41211" x2="13672" y2="59375"/>
                        <a14:foregroundMark x1="13672" y1="59375" x2="19141" y2="73047"/>
                        <a14:foregroundMark x1="19141" y1="73047" x2="8203" y2="72461"/>
                        <a14:foregroundMark x1="8203" y1="72461" x2="4102" y2="61523"/>
                        <a14:foregroundMark x1="7813" y1="26563" x2="2734" y2="36914"/>
                        <a14:foregroundMark x1="2734" y1="36914" x2="1172" y2="59961"/>
                        <a14:foregroundMark x1="1172" y1="59961" x2="3711" y2="70898"/>
                        <a14:foregroundMark x1="3711" y1="70898" x2="12109" y2="79688"/>
                        <a14:foregroundMark x1="12109" y1="79688" x2="35742" y2="88867"/>
                        <a14:foregroundMark x1="35742" y1="88867" x2="58203" y2="95898"/>
                        <a14:foregroundMark x1="58203" y1="95898" x2="69141" y2="95508"/>
                        <a14:foregroundMark x1="69141" y1="95508" x2="84139" y2="88640"/>
                        <a14:foregroundMark x1="90729" y1="83984" x2="93555" y2="75977"/>
                        <a14:foregroundMark x1="90591" y1="84375" x2="90729" y2="83984"/>
                        <a14:foregroundMark x1="90496" y1="84644" x2="90591" y2="84375"/>
                        <a14:foregroundMark x1="93555" y1="75977" x2="92188" y2="37500"/>
                        <a14:foregroundMark x1="92188" y1="37500" x2="93945" y2="27344"/>
                        <a14:foregroundMark x1="93945" y1="27344" x2="93359" y2="22656"/>
                        <a14:foregroundMark x1="37305" y1="4492" x2="37305" y2="4492"/>
                        <a14:foregroundMark x1="17578" y1="29102" x2="17578" y2="29102"/>
                        <a14:foregroundMark x1="11133" y1="22852" x2="11133" y2="22852"/>
                        <a14:foregroundMark x1="8789" y1="21484" x2="72852" y2="40625"/>
                        <a14:foregroundMark x1="59766" y1="16211" x2="48828" y2="21875"/>
                        <a14:foregroundMark x1="48828" y1="21875" x2="46289" y2="25195"/>
                        <a14:foregroundMark x1="51367" y1="26172" x2="25586" y2="48438"/>
                        <a14:foregroundMark x1="25586" y1="48438" x2="19531" y2="61133"/>
                        <a14:foregroundMark x1="19531" y1="61133" x2="19531" y2="70117"/>
                        <a14:foregroundMark x1="26953" y1="26563" x2="14258" y2="38086"/>
                        <a14:foregroundMark x1="14258" y1="38086" x2="9570" y2="46875"/>
                        <a14:foregroundMark x1="9570" y1="46875" x2="8984" y2="56836"/>
                        <a14:foregroundMark x1="3906" y1="27148" x2="51172" y2="42969"/>
                        <a14:foregroundMark x1="51172" y1="42969" x2="58984" y2="51953"/>
                        <a14:foregroundMark x1="58984" y1="51953" x2="63086" y2="62500"/>
                        <a14:foregroundMark x1="63086" y1="62500" x2="64258" y2="84570"/>
                        <a14:foregroundMark x1="22266" y1="35938" x2="15625" y2="47461"/>
                        <a14:foregroundMark x1="15625" y1="47461" x2="14844" y2="60156"/>
                        <a14:foregroundMark x1="14844" y1="60156" x2="18359" y2="69727"/>
                        <a14:foregroundMark x1="18359" y1="69727" x2="28320" y2="79883"/>
                        <a14:foregroundMark x1="28320" y1="79883" x2="39648" y2="82031"/>
                        <a14:foregroundMark x1="39648" y1="82031" x2="50391" y2="63086"/>
                        <a14:foregroundMark x1="50391" y1="63086" x2="32813" y2="40625"/>
                        <a14:foregroundMark x1="32813" y1="40625" x2="23242" y2="43164"/>
                        <a14:foregroundMark x1="23242" y1="43164" x2="20898" y2="62891"/>
                        <a14:foregroundMark x1="20898" y1="62891" x2="38086" y2="75586"/>
                        <a14:foregroundMark x1="38086" y1="75586" x2="50586" y2="69336"/>
                        <a14:foregroundMark x1="50586" y1="69336" x2="49609" y2="54297"/>
                        <a14:foregroundMark x1="49609" y1="54297" x2="38281" y2="57617"/>
                        <a14:foregroundMark x1="38281" y1="57617" x2="43750" y2="67578"/>
                        <a14:foregroundMark x1="43750" y1="67578" x2="36719" y2="51172"/>
                        <a14:foregroundMark x1="36719" y1="51172" x2="22656" y2="75781"/>
                        <a14:foregroundMark x1="22656" y1="75781" x2="34180" y2="83008"/>
                        <a14:foregroundMark x1="34180" y1="83008" x2="39648" y2="71680"/>
                        <a14:foregroundMark x1="39648" y1="71680" x2="48438" y2="77539"/>
                        <a14:foregroundMark x1="48438" y1="77539" x2="44922" y2="68359"/>
                        <a14:foregroundMark x1="44922" y1="68359" x2="47461" y2="78320"/>
                        <a14:foregroundMark x1="47461" y1="78320" x2="59961" y2="67969"/>
                        <a14:foregroundMark x1="59961" y1="67969" x2="63672" y2="58789"/>
                        <a14:foregroundMark x1="63672" y1="58789" x2="50586" y2="67578"/>
                        <a14:foregroundMark x1="50586" y1="67578" x2="52734" y2="80273"/>
                        <a14:foregroundMark x1="52734" y1="80273" x2="64063" y2="63867"/>
                        <a14:foregroundMark x1="64063" y1="63867" x2="58203" y2="49414"/>
                        <a14:foregroundMark x1="58203" y1="49414" x2="53125" y2="59375"/>
                        <a14:foregroundMark x1="53125" y1="59375" x2="52930" y2="74414"/>
                        <a14:foregroundMark x1="52930" y1="74414" x2="63086" y2="69922"/>
                        <a14:foregroundMark x1="63086" y1="69922" x2="59961" y2="83398"/>
                        <a14:foregroundMark x1="59961" y1="83398" x2="69727" y2="85547"/>
                        <a14:foregroundMark x1="69727" y1="85547" x2="55078" y2="89258"/>
                        <a14:foregroundMark x1="55078" y1="89258" x2="63867" y2="93555"/>
                        <a14:foregroundMark x1="63867" y1="93555" x2="64063" y2="93359"/>
                        <a14:foregroundMark x1="6250" y1="42773" x2="5273" y2="63672"/>
                        <a14:foregroundMark x1="13672" y1="44336" x2="10547" y2="58008"/>
                        <a14:foregroundMark x1="10547" y1="58008" x2="11328" y2="67188"/>
                        <a14:foregroundMark x1="14648" y1="42383" x2="14648" y2="69727"/>
                        <a14:foregroundMark x1="13672" y1="47461" x2="13672" y2="69531"/>
                        <a14:foregroundMark x1="29883" y1="42188" x2="28516" y2="69922"/>
                        <a14:foregroundMark x1="58008" y1="49023" x2="63672" y2="68359"/>
                        <a14:foregroundMark x1="97461" y1="23242" x2="97461" y2="23242"/>
                        <a14:foregroundMark x1="7617" y1="57227" x2="59180" y2="65234"/>
                        <a14:foregroundMark x1="64063" y1="75781" x2="25586" y2="69727"/>
                        <a14:foregroundMark x1="25586" y1="69727" x2="22656" y2="67969"/>
                        <a14:foregroundMark x1="29297" y1="64063" x2="63281" y2="70703"/>
                        <a14:foregroundMark x1="98242" y1="76172" x2="98242" y2="76172"/>
                        <a14:foregroundMark x1="2148" y1="46484" x2="51953" y2="57813"/>
                        <a14:backgroundMark x1="88867" y1="86914" x2="88867" y2="86914"/>
                        <a14:backgroundMark x1="90430" y1="84961" x2="89258" y2="85352"/>
                        <a14:backgroundMark x1="91211" y1="85352" x2="84961" y2="89453"/>
                        <a14:backgroundMark x1="90820" y1="84961" x2="90820" y2="84961"/>
                        <a14:backgroundMark x1="91602" y1="83984" x2="91602" y2="83984"/>
                        <a14:backgroundMark x1="90625" y1="83984" x2="90625" y2="83984"/>
                        <a14:backgroundMark x1="90820" y1="83984" x2="90820" y2="83984"/>
                        <a14:backgroundMark x1="90039" y1="85156" x2="90039" y2="85156"/>
                        <a14:backgroundMark x1="90820" y1="84375" x2="90820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356" y="1592849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7564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Степень дотошности при обучении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261EB78-3D2C-4F8D-9BA5-F00755E48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36" y="1949531"/>
            <a:ext cx="3119436" cy="218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44D9F122-DE4F-47E0-A7C9-3E47CC99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01" y="4438590"/>
            <a:ext cx="3119436" cy="218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45A76EC-F98E-4493-9323-0711D02D5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01" y="1949530"/>
            <a:ext cx="3119436" cy="218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251C5DDB-90DC-4458-B08B-2A26A3CF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49" y="4438590"/>
            <a:ext cx="3119436" cy="218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338BE18-4E57-4D03-9817-05EAC89B11A8}"/>
              </a:ext>
            </a:extLst>
          </p:cNvPr>
          <p:cNvSpPr/>
          <p:nvPr/>
        </p:nvSpPr>
        <p:spPr>
          <a:xfrm>
            <a:off x="2315108" y="2393655"/>
            <a:ext cx="2265529" cy="15694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 2">
            <a:extLst>
              <a:ext uri="{FF2B5EF4-FFF2-40B4-BE49-F238E27FC236}">
                <a16:creationId xmlns:a16="http://schemas.microsoft.com/office/drawing/2014/main" id="{8CFA6E7F-BE48-4347-BAEB-04C47CD2DE51}"/>
              </a:ext>
            </a:extLst>
          </p:cNvPr>
          <p:cNvSpPr/>
          <p:nvPr/>
        </p:nvSpPr>
        <p:spPr>
          <a:xfrm>
            <a:off x="6312498" y="2502837"/>
            <a:ext cx="2021273" cy="1493915"/>
          </a:xfrm>
          <a:custGeom>
            <a:avLst/>
            <a:gdLst>
              <a:gd name="connsiteX0" fmla="*/ 833918 w 2021273"/>
              <a:gd name="connsiteY0" fmla="*/ 395785 h 1493915"/>
              <a:gd name="connsiteX1" fmla="*/ 601906 w 2021273"/>
              <a:gd name="connsiteY1" fmla="*/ 368489 h 1493915"/>
              <a:gd name="connsiteX2" fmla="*/ 438133 w 2021273"/>
              <a:gd name="connsiteY2" fmla="*/ 327546 h 1493915"/>
              <a:gd name="connsiteX3" fmla="*/ 356246 w 2021273"/>
              <a:gd name="connsiteY3" fmla="*/ 286603 h 1493915"/>
              <a:gd name="connsiteX4" fmla="*/ 274359 w 2021273"/>
              <a:gd name="connsiteY4" fmla="*/ 245659 h 1493915"/>
              <a:gd name="connsiteX5" fmla="*/ 151530 w 2021273"/>
              <a:gd name="connsiteY5" fmla="*/ 232012 h 1493915"/>
              <a:gd name="connsiteX6" fmla="*/ 137882 w 2021273"/>
              <a:gd name="connsiteY6" fmla="*/ 409432 h 1493915"/>
              <a:gd name="connsiteX7" fmla="*/ 124234 w 2021273"/>
              <a:gd name="connsiteY7" fmla="*/ 559558 h 1493915"/>
              <a:gd name="connsiteX8" fmla="*/ 110586 w 2021273"/>
              <a:gd name="connsiteY8" fmla="*/ 600501 h 1493915"/>
              <a:gd name="connsiteX9" fmla="*/ 69643 w 2021273"/>
              <a:gd name="connsiteY9" fmla="*/ 614149 h 1493915"/>
              <a:gd name="connsiteX10" fmla="*/ 1404 w 2021273"/>
              <a:gd name="connsiteY10" fmla="*/ 627797 h 1493915"/>
              <a:gd name="connsiteX11" fmla="*/ 55995 w 2021273"/>
              <a:gd name="connsiteY11" fmla="*/ 818865 h 1493915"/>
              <a:gd name="connsiteX12" fmla="*/ 110586 w 2021273"/>
              <a:gd name="connsiteY12" fmla="*/ 832513 h 1493915"/>
              <a:gd name="connsiteX13" fmla="*/ 137882 w 2021273"/>
              <a:gd name="connsiteY13" fmla="*/ 873456 h 1493915"/>
              <a:gd name="connsiteX14" fmla="*/ 165177 w 2021273"/>
              <a:gd name="connsiteY14" fmla="*/ 996286 h 1493915"/>
              <a:gd name="connsiteX15" fmla="*/ 178825 w 2021273"/>
              <a:gd name="connsiteY15" fmla="*/ 1296537 h 1493915"/>
              <a:gd name="connsiteX16" fmla="*/ 219768 w 2021273"/>
              <a:gd name="connsiteY16" fmla="*/ 1323832 h 1493915"/>
              <a:gd name="connsiteX17" fmla="*/ 410837 w 2021273"/>
              <a:gd name="connsiteY17" fmla="*/ 1364776 h 1493915"/>
              <a:gd name="connsiteX18" fmla="*/ 629201 w 2021273"/>
              <a:gd name="connsiteY18" fmla="*/ 1364776 h 1493915"/>
              <a:gd name="connsiteX19" fmla="*/ 670144 w 2021273"/>
              <a:gd name="connsiteY19" fmla="*/ 1337480 h 1493915"/>
              <a:gd name="connsiteX20" fmla="*/ 697440 w 2021273"/>
              <a:gd name="connsiteY20" fmla="*/ 1228298 h 1493915"/>
              <a:gd name="connsiteX21" fmla="*/ 711088 w 2021273"/>
              <a:gd name="connsiteY21" fmla="*/ 1173707 h 1493915"/>
              <a:gd name="connsiteX22" fmla="*/ 752031 w 2021273"/>
              <a:gd name="connsiteY22" fmla="*/ 1160059 h 1493915"/>
              <a:gd name="connsiteX23" fmla="*/ 820270 w 2021273"/>
              <a:gd name="connsiteY23" fmla="*/ 1173707 h 1493915"/>
              <a:gd name="connsiteX24" fmla="*/ 833918 w 2021273"/>
              <a:gd name="connsiteY24" fmla="*/ 1310185 h 1493915"/>
              <a:gd name="connsiteX25" fmla="*/ 806622 w 2021273"/>
              <a:gd name="connsiteY25" fmla="*/ 1351128 h 1493915"/>
              <a:gd name="connsiteX26" fmla="*/ 792974 w 2021273"/>
              <a:gd name="connsiteY26" fmla="*/ 1392071 h 1493915"/>
              <a:gd name="connsiteX27" fmla="*/ 806622 w 2021273"/>
              <a:gd name="connsiteY27" fmla="*/ 1487606 h 1493915"/>
              <a:gd name="connsiteX28" fmla="*/ 888509 w 2021273"/>
              <a:gd name="connsiteY28" fmla="*/ 1473958 h 1493915"/>
              <a:gd name="connsiteX29" fmla="*/ 970395 w 2021273"/>
              <a:gd name="connsiteY29" fmla="*/ 1433015 h 1493915"/>
              <a:gd name="connsiteX30" fmla="*/ 1011339 w 2021273"/>
              <a:gd name="connsiteY30" fmla="*/ 1419367 h 1493915"/>
              <a:gd name="connsiteX31" fmla="*/ 1038634 w 2021273"/>
              <a:gd name="connsiteY31" fmla="*/ 1323832 h 1493915"/>
              <a:gd name="connsiteX32" fmla="*/ 1052282 w 2021273"/>
              <a:gd name="connsiteY32" fmla="*/ 1255594 h 1493915"/>
              <a:gd name="connsiteX33" fmla="*/ 1093225 w 2021273"/>
              <a:gd name="connsiteY33" fmla="*/ 1173707 h 1493915"/>
              <a:gd name="connsiteX34" fmla="*/ 1216055 w 2021273"/>
              <a:gd name="connsiteY34" fmla="*/ 1160059 h 1493915"/>
              <a:gd name="connsiteX35" fmla="*/ 1297941 w 2021273"/>
              <a:gd name="connsiteY35" fmla="*/ 1119116 h 1493915"/>
              <a:gd name="connsiteX36" fmla="*/ 1325237 w 2021273"/>
              <a:gd name="connsiteY36" fmla="*/ 1078173 h 1493915"/>
              <a:gd name="connsiteX37" fmla="*/ 1420771 w 2021273"/>
              <a:gd name="connsiteY37" fmla="*/ 1050877 h 1493915"/>
              <a:gd name="connsiteX38" fmla="*/ 1448067 w 2021273"/>
              <a:gd name="connsiteY38" fmla="*/ 1132764 h 1493915"/>
              <a:gd name="connsiteX39" fmla="*/ 1461715 w 2021273"/>
              <a:gd name="connsiteY39" fmla="*/ 1173707 h 1493915"/>
              <a:gd name="connsiteX40" fmla="*/ 1489010 w 2021273"/>
              <a:gd name="connsiteY40" fmla="*/ 1214650 h 1493915"/>
              <a:gd name="connsiteX41" fmla="*/ 1529953 w 2021273"/>
              <a:gd name="connsiteY41" fmla="*/ 1296537 h 1493915"/>
              <a:gd name="connsiteX42" fmla="*/ 1570897 w 2021273"/>
              <a:gd name="connsiteY42" fmla="*/ 1310185 h 1493915"/>
              <a:gd name="connsiteX43" fmla="*/ 1598192 w 2021273"/>
              <a:gd name="connsiteY43" fmla="*/ 1351128 h 1493915"/>
              <a:gd name="connsiteX44" fmla="*/ 1680079 w 2021273"/>
              <a:gd name="connsiteY44" fmla="*/ 1392071 h 1493915"/>
              <a:gd name="connsiteX45" fmla="*/ 1761965 w 2021273"/>
              <a:gd name="connsiteY45" fmla="*/ 1364776 h 1493915"/>
              <a:gd name="connsiteX46" fmla="*/ 1802909 w 2021273"/>
              <a:gd name="connsiteY46" fmla="*/ 1351128 h 1493915"/>
              <a:gd name="connsiteX47" fmla="*/ 1871147 w 2021273"/>
              <a:gd name="connsiteY47" fmla="*/ 1337480 h 1493915"/>
              <a:gd name="connsiteX48" fmla="*/ 1966682 w 2021273"/>
              <a:gd name="connsiteY48" fmla="*/ 1228298 h 1493915"/>
              <a:gd name="connsiteX49" fmla="*/ 1993977 w 2021273"/>
              <a:gd name="connsiteY49" fmla="*/ 1187355 h 1493915"/>
              <a:gd name="connsiteX50" fmla="*/ 2021273 w 2021273"/>
              <a:gd name="connsiteY50" fmla="*/ 1105468 h 1493915"/>
              <a:gd name="connsiteX51" fmla="*/ 2007625 w 2021273"/>
              <a:gd name="connsiteY51" fmla="*/ 982638 h 1493915"/>
              <a:gd name="connsiteX52" fmla="*/ 1980330 w 2021273"/>
              <a:gd name="connsiteY52" fmla="*/ 900752 h 1493915"/>
              <a:gd name="connsiteX53" fmla="*/ 1925739 w 2021273"/>
              <a:gd name="connsiteY53" fmla="*/ 750627 h 1493915"/>
              <a:gd name="connsiteX54" fmla="*/ 1748318 w 2021273"/>
              <a:gd name="connsiteY54" fmla="*/ 696035 h 1493915"/>
              <a:gd name="connsiteX55" fmla="*/ 1652783 w 2021273"/>
              <a:gd name="connsiteY55" fmla="*/ 668740 h 1493915"/>
              <a:gd name="connsiteX56" fmla="*/ 1843852 w 2021273"/>
              <a:gd name="connsiteY56" fmla="*/ 559558 h 1493915"/>
              <a:gd name="connsiteX57" fmla="*/ 1830204 w 2021273"/>
              <a:gd name="connsiteY57" fmla="*/ 491319 h 1493915"/>
              <a:gd name="connsiteX58" fmla="*/ 1802909 w 2021273"/>
              <a:gd name="connsiteY58" fmla="*/ 409432 h 1493915"/>
              <a:gd name="connsiteX59" fmla="*/ 1789261 w 2021273"/>
              <a:gd name="connsiteY59" fmla="*/ 368489 h 1493915"/>
              <a:gd name="connsiteX60" fmla="*/ 1775613 w 2021273"/>
              <a:gd name="connsiteY60" fmla="*/ 40943 h 1493915"/>
              <a:gd name="connsiteX61" fmla="*/ 1734670 w 2021273"/>
              <a:gd name="connsiteY61" fmla="*/ 27295 h 1493915"/>
              <a:gd name="connsiteX62" fmla="*/ 1707374 w 2021273"/>
              <a:gd name="connsiteY62" fmla="*/ 68238 h 1493915"/>
              <a:gd name="connsiteX63" fmla="*/ 1693727 w 2021273"/>
              <a:gd name="connsiteY63" fmla="*/ 177421 h 1493915"/>
              <a:gd name="connsiteX64" fmla="*/ 1680079 w 2021273"/>
              <a:gd name="connsiteY64" fmla="*/ 218364 h 1493915"/>
              <a:gd name="connsiteX65" fmla="*/ 1639136 w 2021273"/>
              <a:gd name="connsiteY65" fmla="*/ 204716 h 1493915"/>
              <a:gd name="connsiteX66" fmla="*/ 1598192 w 2021273"/>
              <a:gd name="connsiteY66" fmla="*/ 163773 h 1493915"/>
              <a:gd name="connsiteX67" fmla="*/ 1557249 w 2021273"/>
              <a:gd name="connsiteY67" fmla="*/ 136477 h 1493915"/>
              <a:gd name="connsiteX68" fmla="*/ 1529953 w 2021273"/>
              <a:gd name="connsiteY68" fmla="*/ 95534 h 1493915"/>
              <a:gd name="connsiteX69" fmla="*/ 1475362 w 2021273"/>
              <a:gd name="connsiteY69" fmla="*/ 68238 h 1493915"/>
              <a:gd name="connsiteX70" fmla="*/ 1352533 w 2021273"/>
              <a:gd name="connsiteY70" fmla="*/ 0 h 1493915"/>
              <a:gd name="connsiteX71" fmla="*/ 1297941 w 2021273"/>
              <a:gd name="connsiteY71" fmla="*/ 150125 h 1493915"/>
              <a:gd name="connsiteX72" fmla="*/ 1256998 w 2021273"/>
              <a:gd name="connsiteY72" fmla="*/ 163773 h 1493915"/>
              <a:gd name="connsiteX73" fmla="*/ 1134168 w 2021273"/>
              <a:gd name="connsiteY73" fmla="*/ 177421 h 1493915"/>
              <a:gd name="connsiteX74" fmla="*/ 1052282 w 2021273"/>
              <a:gd name="connsiteY74" fmla="*/ 272955 h 1493915"/>
              <a:gd name="connsiteX75" fmla="*/ 1011339 w 2021273"/>
              <a:gd name="connsiteY75" fmla="*/ 286603 h 1493915"/>
              <a:gd name="connsiteX76" fmla="*/ 956747 w 2021273"/>
              <a:gd name="connsiteY76" fmla="*/ 368489 h 1493915"/>
              <a:gd name="connsiteX77" fmla="*/ 874861 w 2021273"/>
              <a:gd name="connsiteY77" fmla="*/ 395785 h 1493915"/>
              <a:gd name="connsiteX78" fmla="*/ 792974 w 2021273"/>
              <a:gd name="connsiteY78" fmla="*/ 464024 h 1493915"/>
              <a:gd name="connsiteX79" fmla="*/ 724736 w 2021273"/>
              <a:gd name="connsiteY79" fmla="*/ 436728 h 149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021273" h="1493915">
                <a:moveTo>
                  <a:pt x="833918" y="395785"/>
                </a:moveTo>
                <a:cubicBezTo>
                  <a:pt x="799954" y="392389"/>
                  <a:pt x="648051" y="379138"/>
                  <a:pt x="601906" y="368489"/>
                </a:cubicBezTo>
                <a:cubicBezTo>
                  <a:pt x="320740" y="303605"/>
                  <a:pt x="714810" y="373660"/>
                  <a:pt x="438133" y="327546"/>
                </a:cubicBezTo>
                <a:cubicBezTo>
                  <a:pt x="320786" y="249315"/>
                  <a:pt x="469260" y="343110"/>
                  <a:pt x="356246" y="286603"/>
                </a:cubicBezTo>
                <a:cubicBezTo>
                  <a:pt x="309087" y="263023"/>
                  <a:pt x="325817" y="254235"/>
                  <a:pt x="274359" y="245659"/>
                </a:cubicBezTo>
                <a:cubicBezTo>
                  <a:pt x="233725" y="238887"/>
                  <a:pt x="192473" y="236561"/>
                  <a:pt x="151530" y="232012"/>
                </a:cubicBezTo>
                <a:cubicBezTo>
                  <a:pt x="93391" y="319218"/>
                  <a:pt x="137882" y="233714"/>
                  <a:pt x="137882" y="409432"/>
                </a:cubicBezTo>
                <a:cubicBezTo>
                  <a:pt x="137882" y="459680"/>
                  <a:pt x="131340" y="509815"/>
                  <a:pt x="124234" y="559558"/>
                </a:cubicBezTo>
                <a:cubicBezTo>
                  <a:pt x="122199" y="573799"/>
                  <a:pt x="120758" y="590329"/>
                  <a:pt x="110586" y="600501"/>
                </a:cubicBezTo>
                <a:cubicBezTo>
                  <a:pt x="100414" y="610673"/>
                  <a:pt x="83599" y="610660"/>
                  <a:pt x="69643" y="614149"/>
                </a:cubicBezTo>
                <a:cubicBezTo>
                  <a:pt x="47139" y="619775"/>
                  <a:pt x="24150" y="623248"/>
                  <a:pt x="1404" y="627797"/>
                </a:cubicBezTo>
                <a:cubicBezTo>
                  <a:pt x="10468" y="736568"/>
                  <a:pt x="-28748" y="782547"/>
                  <a:pt x="55995" y="818865"/>
                </a:cubicBezTo>
                <a:cubicBezTo>
                  <a:pt x="73235" y="826254"/>
                  <a:pt x="92389" y="827964"/>
                  <a:pt x="110586" y="832513"/>
                </a:cubicBezTo>
                <a:cubicBezTo>
                  <a:pt x="119685" y="846161"/>
                  <a:pt x="130546" y="858785"/>
                  <a:pt x="137882" y="873456"/>
                </a:cubicBezTo>
                <a:cubicBezTo>
                  <a:pt x="154681" y="907054"/>
                  <a:pt x="159935" y="964834"/>
                  <a:pt x="165177" y="996286"/>
                </a:cubicBezTo>
                <a:cubicBezTo>
                  <a:pt x="169726" y="1096370"/>
                  <a:pt x="162354" y="1197713"/>
                  <a:pt x="178825" y="1296537"/>
                </a:cubicBezTo>
                <a:cubicBezTo>
                  <a:pt x="181522" y="1312716"/>
                  <a:pt x="204779" y="1317170"/>
                  <a:pt x="219768" y="1323832"/>
                </a:cubicBezTo>
                <a:cubicBezTo>
                  <a:pt x="295866" y="1357653"/>
                  <a:pt x="324839" y="1354026"/>
                  <a:pt x="410837" y="1364776"/>
                </a:cubicBezTo>
                <a:cubicBezTo>
                  <a:pt x="498177" y="1393890"/>
                  <a:pt x="478149" y="1393099"/>
                  <a:pt x="629201" y="1364776"/>
                </a:cubicBezTo>
                <a:cubicBezTo>
                  <a:pt x="645323" y="1361753"/>
                  <a:pt x="656496" y="1346579"/>
                  <a:pt x="670144" y="1337480"/>
                </a:cubicBezTo>
                <a:cubicBezTo>
                  <a:pt x="697892" y="1198743"/>
                  <a:pt x="669462" y="1326220"/>
                  <a:pt x="697440" y="1228298"/>
                </a:cubicBezTo>
                <a:cubicBezTo>
                  <a:pt x="702593" y="1210263"/>
                  <a:pt x="699371" y="1188354"/>
                  <a:pt x="711088" y="1173707"/>
                </a:cubicBezTo>
                <a:cubicBezTo>
                  <a:pt x="720075" y="1162473"/>
                  <a:pt x="738383" y="1164608"/>
                  <a:pt x="752031" y="1160059"/>
                </a:cubicBezTo>
                <a:cubicBezTo>
                  <a:pt x="774777" y="1164608"/>
                  <a:pt x="800130" y="1162198"/>
                  <a:pt x="820270" y="1173707"/>
                </a:cubicBezTo>
                <a:cubicBezTo>
                  <a:pt x="868497" y="1201266"/>
                  <a:pt x="843827" y="1277155"/>
                  <a:pt x="833918" y="1310185"/>
                </a:cubicBezTo>
                <a:cubicBezTo>
                  <a:pt x="829205" y="1325896"/>
                  <a:pt x="813958" y="1336457"/>
                  <a:pt x="806622" y="1351128"/>
                </a:cubicBezTo>
                <a:cubicBezTo>
                  <a:pt x="800188" y="1363995"/>
                  <a:pt x="797523" y="1378423"/>
                  <a:pt x="792974" y="1392071"/>
                </a:cubicBezTo>
                <a:cubicBezTo>
                  <a:pt x="797523" y="1423916"/>
                  <a:pt x="782198" y="1466671"/>
                  <a:pt x="806622" y="1487606"/>
                </a:cubicBezTo>
                <a:cubicBezTo>
                  <a:pt x="827632" y="1505615"/>
                  <a:pt x="861496" y="1479961"/>
                  <a:pt x="888509" y="1473958"/>
                </a:cubicBezTo>
                <a:cubicBezTo>
                  <a:pt x="950255" y="1460236"/>
                  <a:pt x="911505" y="1462460"/>
                  <a:pt x="970395" y="1433015"/>
                </a:cubicBezTo>
                <a:cubicBezTo>
                  <a:pt x="983262" y="1426581"/>
                  <a:pt x="997691" y="1423916"/>
                  <a:pt x="1011339" y="1419367"/>
                </a:cubicBezTo>
                <a:cubicBezTo>
                  <a:pt x="1026536" y="1373773"/>
                  <a:pt x="1027209" y="1375242"/>
                  <a:pt x="1038634" y="1323832"/>
                </a:cubicBezTo>
                <a:cubicBezTo>
                  <a:pt x="1043666" y="1301188"/>
                  <a:pt x="1046656" y="1278098"/>
                  <a:pt x="1052282" y="1255594"/>
                </a:cubicBezTo>
                <a:cubicBezTo>
                  <a:pt x="1056269" y="1239647"/>
                  <a:pt x="1074879" y="1180378"/>
                  <a:pt x="1093225" y="1173707"/>
                </a:cubicBezTo>
                <a:cubicBezTo>
                  <a:pt x="1131940" y="1159629"/>
                  <a:pt x="1175112" y="1164608"/>
                  <a:pt x="1216055" y="1160059"/>
                </a:cubicBezTo>
                <a:cubicBezTo>
                  <a:pt x="1249357" y="1148959"/>
                  <a:pt x="1271483" y="1145574"/>
                  <a:pt x="1297941" y="1119116"/>
                </a:cubicBezTo>
                <a:cubicBezTo>
                  <a:pt x="1309539" y="1107518"/>
                  <a:pt x="1312429" y="1088420"/>
                  <a:pt x="1325237" y="1078173"/>
                </a:cubicBezTo>
                <a:cubicBezTo>
                  <a:pt x="1334137" y="1071053"/>
                  <a:pt x="1417204" y="1051769"/>
                  <a:pt x="1420771" y="1050877"/>
                </a:cubicBezTo>
                <a:lnTo>
                  <a:pt x="1448067" y="1132764"/>
                </a:lnTo>
                <a:cubicBezTo>
                  <a:pt x="1452616" y="1146412"/>
                  <a:pt x="1453735" y="1161737"/>
                  <a:pt x="1461715" y="1173707"/>
                </a:cubicBezTo>
                <a:cubicBezTo>
                  <a:pt x="1470813" y="1187355"/>
                  <a:pt x="1481675" y="1199979"/>
                  <a:pt x="1489010" y="1214650"/>
                </a:cubicBezTo>
                <a:cubicBezTo>
                  <a:pt x="1505492" y="1247614"/>
                  <a:pt x="1497361" y="1270463"/>
                  <a:pt x="1529953" y="1296537"/>
                </a:cubicBezTo>
                <a:cubicBezTo>
                  <a:pt x="1541187" y="1305524"/>
                  <a:pt x="1557249" y="1305636"/>
                  <a:pt x="1570897" y="1310185"/>
                </a:cubicBezTo>
                <a:cubicBezTo>
                  <a:pt x="1579995" y="1323833"/>
                  <a:pt x="1586594" y="1339530"/>
                  <a:pt x="1598192" y="1351128"/>
                </a:cubicBezTo>
                <a:cubicBezTo>
                  <a:pt x="1624650" y="1377586"/>
                  <a:pt x="1646778" y="1380971"/>
                  <a:pt x="1680079" y="1392071"/>
                </a:cubicBezTo>
                <a:lnTo>
                  <a:pt x="1761965" y="1364776"/>
                </a:lnTo>
                <a:cubicBezTo>
                  <a:pt x="1775613" y="1360227"/>
                  <a:pt x="1788802" y="1353949"/>
                  <a:pt x="1802909" y="1351128"/>
                </a:cubicBezTo>
                <a:lnTo>
                  <a:pt x="1871147" y="1337480"/>
                </a:lnTo>
                <a:cubicBezTo>
                  <a:pt x="1939387" y="1291988"/>
                  <a:pt x="1902993" y="1323833"/>
                  <a:pt x="1966682" y="1228298"/>
                </a:cubicBezTo>
                <a:cubicBezTo>
                  <a:pt x="1975780" y="1214650"/>
                  <a:pt x="1988790" y="1202916"/>
                  <a:pt x="1993977" y="1187355"/>
                </a:cubicBezTo>
                <a:lnTo>
                  <a:pt x="2021273" y="1105468"/>
                </a:lnTo>
                <a:cubicBezTo>
                  <a:pt x="2016724" y="1064525"/>
                  <a:pt x="2015704" y="1023033"/>
                  <a:pt x="2007625" y="982638"/>
                </a:cubicBezTo>
                <a:cubicBezTo>
                  <a:pt x="2001982" y="954425"/>
                  <a:pt x="1985973" y="928965"/>
                  <a:pt x="1980330" y="900752"/>
                </a:cubicBezTo>
                <a:cubicBezTo>
                  <a:pt x="1970315" y="850676"/>
                  <a:pt x="1964501" y="789389"/>
                  <a:pt x="1925739" y="750627"/>
                </a:cubicBezTo>
                <a:cubicBezTo>
                  <a:pt x="1875180" y="700068"/>
                  <a:pt x="1818896" y="719559"/>
                  <a:pt x="1748318" y="696035"/>
                </a:cubicBezTo>
                <a:cubicBezTo>
                  <a:pt x="1689579" y="676457"/>
                  <a:pt x="1721331" y="685877"/>
                  <a:pt x="1652783" y="668740"/>
                </a:cubicBezTo>
                <a:cubicBezTo>
                  <a:pt x="1682215" y="462722"/>
                  <a:pt x="1620722" y="671124"/>
                  <a:pt x="1843852" y="559558"/>
                </a:cubicBezTo>
                <a:cubicBezTo>
                  <a:pt x="1864600" y="549184"/>
                  <a:pt x="1836307" y="513698"/>
                  <a:pt x="1830204" y="491319"/>
                </a:cubicBezTo>
                <a:cubicBezTo>
                  <a:pt x="1822634" y="463561"/>
                  <a:pt x="1812007" y="436728"/>
                  <a:pt x="1802909" y="409432"/>
                </a:cubicBezTo>
                <a:lnTo>
                  <a:pt x="1789261" y="368489"/>
                </a:lnTo>
                <a:cubicBezTo>
                  <a:pt x="1784712" y="259307"/>
                  <a:pt x="1792878" y="148847"/>
                  <a:pt x="1775613" y="40943"/>
                </a:cubicBezTo>
                <a:cubicBezTo>
                  <a:pt x="1773340" y="26738"/>
                  <a:pt x="1748027" y="21952"/>
                  <a:pt x="1734670" y="27295"/>
                </a:cubicBezTo>
                <a:cubicBezTo>
                  <a:pt x="1719441" y="33387"/>
                  <a:pt x="1716473" y="54590"/>
                  <a:pt x="1707374" y="68238"/>
                </a:cubicBezTo>
                <a:cubicBezTo>
                  <a:pt x="1702825" y="104632"/>
                  <a:pt x="1700288" y="141335"/>
                  <a:pt x="1693727" y="177421"/>
                </a:cubicBezTo>
                <a:cubicBezTo>
                  <a:pt x="1691154" y="191575"/>
                  <a:pt x="1692946" y="211931"/>
                  <a:pt x="1680079" y="218364"/>
                </a:cubicBezTo>
                <a:cubicBezTo>
                  <a:pt x="1667212" y="224797"/>
                  <a:pt x="1652784" y="209265"/>
                  <a:pt x="1639136" y="204716"/>
                </a:cubicBezTo>
                <a:cubicBezTo>
                  <a:pt x="1625488" y="191068"/>
                  <a:pt x="1613019" y="176129"/>
                  <a:pt x="1598192" y="163773"/>
                </a:cubicBezTo>
                <a:cubicBezTo>
                  <a:pt x="1585591" y="153272"/>
                  <a:pt x="1568847" y="148075"/>
                  <a:pt x="1557249" y="136477"/>
                </a:cubicBezTo>
                <a:cubicBezTo>
                  <a:pt x="1545651" y="124879"/>
                  <a:pt x="1542554" y="106035"/>
                  <a:pt x="1529953" y="95534"/>
                </a:cubicBezTo>
                <a:cubicBezTo>
                  <a:pt x="1514324" y="82510"/>
                  <a:pt x="1492808" y="78705"/>
                  <a:pt x="1475362" y="68238"/>
                </a:cubicBezTo>
                <a:cubicBezTo>
                  <a:pt x="1358045" y="-2153"/>
                  <a:pt x="1434886" y="27450"/>
                  <a:pt x="1352533" y="0"/>
                </a:cubicBezTo>
                <a:cubicBezTo>
                  <a:pt x="1253981" y="32848"/>
                  <a:pt x="1358257" y="-15746"/>
                  <a:pt x="1297941" y="150125"/>
                </a:cubicBezTo>
                <a:cubicBezTo>
                  <a:pt x="1293025" y="163645"/>
                  <a:pt x="1271188" y="161408"/>
                  <a:pt x="1256998" y="163773"/>
                </a:cubicBezTo>
                <a:cubicBezTo>
                  <a:pt x="1216363" y="170546"/>
                  <a:pt x="1175111" y="172872"/>
                  <a:pt x="1134168" y="177421"/>
                </a:cubicBezTo>
                <a:cubicBezTo>
                  <a:pt x="1099276" y="282097"/>
                  <a:pt x="1135871" y="249072"/>
                  <a:pt x="1052282" y="272955"/>
                </a:cubicBezTo>
                <a:cubicBezTo>
                  <a:pt x="1038450" y="276907"/>
                  <a:pt x="1024987" y="282054"/>
                  <a:pt x="1011339" y="286603"/>
                </a:cubicBezTo>
                <a:cubicBezTo>
                  <a:pt x="993142" y="313898"/>
                  <a:pt x="987869" y="358115"/>
                  <a:pt x="956747" y="368489"/>
                </a:cubicBezTo>
                <a:lnTo>
                  <a:pt x="874861" y="395785"/>
                </a:lnTo>
                <a:cubicBezTo>
                  <a:pt x="863841" y="406805"/>
                  <a:pt x="814690" y="461310"/>
                  <a:pt x="792974" y="464024"/>
                </a:cubicBezTo>
                <a:cubicBezTo>
                  <a:pt x="720275" y="473112"/>
                  <a:pt x="724736" y="468939"/>
                  <a:pt x="724736" y="436728"/>
                </a:cubicBezTo>
              </a:path>
            </a:pathLst>
          </a:cu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A76E27-9B3E-4234-8D3F-C0B27A69BD60}"/>
              </a:ext>
            </a:extLst>
          </p:cNvPr>
          <p:cNvSpPr txBox="1"/>
          <p:nvPr/>
        </p:nvSpPr>
        <p:spPr>
          <a:xfrm>
            <a:off x="1803983" y="1584235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Ограничивающая рамка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1474D8-0E10-4B5D-857D-1C2F3B8FFB91}"/>
              </a:ext>
            </a:extLst>
          </p:cNvPr>
          <p:cNvSpPr txBox="1"/>
          <p:nvPr/>
        </p:nvSpPr>
        <p:spPr>
          <a:xfrm>
            <a:off x="5860543" y="161044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Попиксельная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рамка</a:t>
            </a:r>
          </a:p>
        </p:txBody>
      </p:sp>
      <p:sp>
        <p:nvSpPr>
          <p:cNvPr id="23" name="5-конечная звезда 4">
            <a:extLst>
              <a:ext uri="{FF2B5EF4-FFF2-40B4-BE49-F238E27FC236}">
                <a16:creationId xmlns:a16="http://schemas.microsoft.com/office/drawing/2014/main" id="{D2F98B07-08F4-48E0-B426-B4FDCF6C0CD3}"/>
              </a:ext>
            </a:extLst>
          </p:cNvPr>
          <p:cNvSpPr/>
          <p:nvPr/>
        </p:nvSpPr>
        <p:spPr>
          <a:xfrm>
            <a:off x="2618772" y="5729124"/>
            <a:ext cx="457200" cy="457200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5-конечная звезда 15">
            <a:extLst>
              <a:ext uri="{FF2B5EF4-FFF2-40B4-BE49-F238E27FC236}">
                <a16:creationId xmlns:a16="http://schemas.microsoft.com/office/drawing/2014/main" id="{75DCB0B5-7E44-4262-81B9-EC5A444A70F9}"/>
              </a:ext>
            </a:extLst>
          </p:cNvPr>
          <p:cNvSpPr/>
          <p:nvPr/>
        </p:nvSpPr>
        <p:spPr>
          <a:xfrm>
            <a:off x="3931232" y="5858507"/>
            <a:ext cx="457200" cy="457200"/>
          </a:xfrm>
          <a:prstGeom prst="star5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5-конечная звезда 16">
            <a:extLst>
              <a:ext uri="{FF2B5EF4-FFF2-40B4-BE49-F238E27FC236}">
                <a16:creationId xmlns:a16="http://schemas.microsoft.com/office/drawing/2014/main" id="{D0C9DD46-A7B2-40B2-9809-202492A190BF}"/>
              </a:ext>
            </a:extLst>
          </p:cNvPr>
          <p:cNvSpPr/>
          <p:nvPr/>
        </p:nvSpPr>
        <p:spPr>
          <a:xfrm>
            <a:off x="3305183" y="5629907"/>
            <a:ext cx="457200" cy="457200"/>
          </a:xfrm>
          <a:prstGeom prst="star5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5-конечная звезда 17">
            <a:extLst>
              <a:ext uri="{FF2B5EF4-FFF2-40B4-BE49-F238E27FC236}">
                <a16:creationId xmlns:a16="http://schemas.microsoft.com/office/drawing/2014/main" id="{4DFA6C33-733D-4F4D-AF7A-DA472D4ACD76}"/>
              </a:ext>
            </a:extLst>
          </p:cNvPr>
          <p:cNvSpPr/>
          <p:nvPr/>
        </p:nvSpPr>
        <p:spPr>
          <a:xfrm>
            <a:off x="2771172" y="5172707"/>
            <a:ext cx="457200" cy="457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5-конечная звезда 18">
            <a:extLst>
              <a:ext uri="{FF2B5EF4-FFF2-40B4-BE49-F238E27FC236}">
                <a16:creationId xmlns:a16="http://schemas.microsoft.com/office/drawing/2014/main" id="{66FA0616-98F8-4CC5-939B-54EE9BD0D511}"/>
              </a:ext>
            </a:extLst>
          </p:cNvPr>
          <p:cNvSpPr/>
          <p:nvPr/>
        </p:nvSpPr>
        <p:spPr>
          <a:xfrm>
            <a:off x="3702632" y="4969994"/>
            <a:ext cx="457200" cy="457200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0914AE-F0E2-47D3-99AC-1041F56FC56B}"/>
              </a:ext>
            </a:extLst>
          </p:cNvPr>
          <p:cNvSpPr txBox="1"/>
          <p:nvPr/>
        </p:nvSpPr>
        <p:spPr>
          <a:xfrm>
            <a:off x="2253452" y="4105410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Части объекта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6FBF1F-AEA7-4443-A44E-75CD3916175E}"/>
              </a:ext>
            </a:extLst>
          </p:cNvPr>
          <p:cNvSpPr txBox="1"/>
          <p:nvPr/>
        </p:nvSpPr>
        <p:spPr>
          <a:xfrm>
            <a:off x="5842600" y="4105410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Здесь есть мотоцикл</a:t>
            </a:r>
          </a:p>
        </p:txBody>
      </p:sp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может быть признаком?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6D6CA1C3-8382-4A2D-85CE-FE27AAE8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556792"/>
            <a:ext cx="7344816" cy="1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5960" y="2996952"/>
            <a:ext cx="6264696" cy="372074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49362" b="74579"/>
          <a:stretch/>
        </p:blipFill>
        <p:spPr>
          <a:xfrm>
            <a:off x="263352" y="3501008"/>
            <a:ext cx="5385229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10710</TotalTime>
  <Words>1848</Words>
  <Application>Microsoft Office PowerPoint</Application>
  <PresentationFormat>Широкоэкранный</PresentationFormat>
  <Paragraphs>484</Paragraphs>
  <Slides>41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1" baseType="lpstr"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Times New Roman</vt:lpstr>
      <vt:lpstr>Verdana</vt:lpstr>
      <vt:lpstr>Тема Office</vt:lpstr>
      <vt:lpstr>Презентация PowerPoint</vt:lpstr>
      <vt:lpstr>Презентация PowerPoint</vt:lpstr>
      <vt:lpstr>Содержание</vt:lpstr>
      <vt:lpstr>Содержание</vt:lpstr>
      <vt:lpstr>Машинное Обучение</vt:lpstr>
      <vt:lpstr>Какие могут быть задачи</vt:lpstr>
      <vt:lpstr>Сколько может быть классов?</vt:lpstr>
      <vt:lpstr>Степень дотошности при обучении</vt:lpstr>
      <vt:lpstr>Что может быть признаком?</vt:lpstr>
      <vt:lpstr>Что может быть признаком?</vt:lpstr>
      <vt:lpstr>Что может быть признаком?</vt:lpstr>
      <vt:lpstr>Что может быть признаком?</vt:lpstr>
      <vt:lpstr>Больше Особых Точек</vt:lpstr>
      <vt:lpstr>Больше Особых Точек</vt:lpstr>
      <vt:lpstr>Содержание</vt:lpstr>
      <vt:lpstr>Мешок Слов (Bag of Words)</vt:lpstr>
      <vt:lpstr>Делаем визуальный Словарь</vt:lpstr>
      <vt:lpstr>Большой Словарь</vt:lpstr>
      <vt:lpstr>Схема метода «мешок слов»</vt:lpstr>
      <vt:lpstr>Мешок Слов (Bag of Words)</vt:lpstr>
      <vt:lpstr>Презентация PowerPoint</vt:lpstr>
      <vt:lpstr>Презентация PowerPoint</vt:lpstr>
      <vt:lpstr>Содержание</vt:lpstr>
      <vt:lpstr>Давайте решать конкретную задачу</vt:lpstr>
      <vt:lpstr>Презентация PowerPoint</vt:lpstr>
      <vt:lpstr>Признаки</vt:lpstr>
      <vt:lpstr>Интегральное изображение</vt:lpstr>
      <vt:lpstr>Выбор признаков</vt:lpstr>
      <vt:lpstr>AdaBoost: Adaptive Boosting</vt:lpstr>
      <vt:lpstr>AdaBoost: Пример</vt:lpstr>
      <vt:lpstr>Адаптивный Бустинг для Viola Jones</vt:lpstr>
      <vt:lpstr>Два самых топовых признака </vt:lpstr>
      <vt:lpstr>Презентация PowerPoint</vt:lpstr>
      <vt:lpstr>Презентация PowerPoint</vt:lpstr>
      <vt:lpstr>Обучения каскада</vt:lpstr>
      <vt:lpstr>Что получилось</vt:lpstr>
      <vt:lpstr>Основа для дальнейших исследований</vt:lpstr>
      <vt:lpstr>Viola Jones в OpenCV</vt:lpstr>
      <vt:lpstr>Viola Jones в OpenCV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330</cp:revision>
  <dcterms:created xsi:type="dcterms:W3CDTF">2019-05-20T04:53:11Z</dcterms:created>
  <dcterms:modified xsi:type="dcterms:W3CDTF">2022-09-30T11:18:03Z</dcterms:modified>
</cp:coreProperties>
</file>